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64"/>
  </p:notesMasterIdLst>
  <p:handoutMasterIdLst>
    <p:handoutMasterId r:id="rId65"/>
  </p:handoutMasterIdLst>
  <p:sldIdLst>
    <p:sldId id="272" r:id="rId3"/>
    <p:sldId id="276" r:id="rId4"/>
    <p:sldId id="636" r:id="rId5"/>
    <p:sldId id="637" r:id="rId6"/>
    <p:sldId id="546" r:id="rId7"/>
    <p:sldId id="547" r:id="rId8"/>
    <p:sldId id="589" r:id="rId9"/>
    <p:sldId id="628" r:id="rId10"/>
    <p:sldId id="629" r:id="rId11"/>
    <p:sldId id="605" r:id="rId12"/>
    <p:sldId id="550" r:id="rId13"/>
    <p:sldId id="551" r:id="rId14"/>
    <p:sldId id="552" r:id="rId15"/>
    <p:sldId id="553" r:id="rId16"/>
    <p:sldId id="504" r:id="rId17"/>
    <p:sldId id="630" r:id="rId18"/>
    <p:sldId id="631" r:id="rId19"/>
    <p:sldId id="632" r:id="rId20"/>
    <p:sldId id="590" r:id="rId21"/>
    <p:sldId id="602" r:id="rId22"/>
    <p:sldId id="603" r:id="rId23"/>
    <p:sldId id="538" r:id="rId24"/>
    <p:sldId id="539" r:id="rId25"/>
    <p:sldId id="633" r:id="rId26"/>
    <p:sldId id="585" r:id="rId27"/>
    <p:sldId id="540" r:id="rId28"/>
    <p:sldId id="615" r:id="rId29"/>
    <p:sldId id="501" r:id="rId30"/>
    <p:sldId id="497" r:id="rId31"/>
    <p:sldId id="592" r:id="rId32"/>
    <p:sldId id="612" r:id="rId33"/>
    <p:sldId id="593" r:id="rId34"/>
    <p:sldId id="594" r:id="rId35"/>
    <p:sldId id="604" r:id="rId36"/>
    <p:sldId id="570" r:id="rId37"/>
    <p:sldId id="571" r:id="rId38"/>
    <p:sldId id="635" r:id="rId39"/>
    <p:sldId id="646" r:id="rId40"/>
    <p:sldId id="607" r:id="rId41"/>
    <p:sldId id="608" r:id="rId42"/>
    <p:sldId id="609" r:id="rId43"/>
    <p:sldId id="610" r:id="rId44"/>
    <p:sldId id="611" r:id="rId45"/>
    <p:sldId id="616" r:id="rId46"/>
    <p:sldId id="617" r:id="rId47"/>
    <p:sldId id="618" r:id="rId48"/>
    <p:sldId id="619" r:id="rId49"/>
    <p:sldId id="620" r:id="rId50"/>
    <p:sldId id="621" r:id="rId51"/>
    <p:sldId id="622" r:id="rId52"/>
    <p:sldId id="642" r:id="rId53"/>
    <p:sldId id="643" r:id="rId54"/>
    <p:sldId id="625" r:id="rId55"/>
    <p:sldId id="626" r:id="rId56"/>
    <p:sldId id="627" r:id="rId57"/>
    <p:sldId id="644" r:id="rId58"/>
    <p:sldId id="645" r:id="rId59"/>
    <p:sldId id="638" r:id="rId60"/>
    <p:sldId id="639" r:id="rId61"/>
    <p:sldId id="640" r:id="rId62"/>
    <p:sldId id="641" r:id="rId6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FF00"/>
    <a:srgbClr val="CC00FF"/>
    <a:srgbClr val="339933"/>
    <a:srgbClr val="00CC00"/>
    <a:srgbClr val="33CC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5" autoAdjust="0"/>
    <p:restoredTop sz="94660"/>
  </p:normalViewPr>
  <p:slideViewPr>
    <p:cSldViewPr>
      <p:cViewPr varScale="1">
        <p:scale>
          <a:sx n="87" d="100"/>
          <a:sy n="87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A00020-783F-4042-B2ED-0C115C6157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19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BEE893F-7547-4097-81DB-9FBEFC1CAF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582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893F-7547-4097-81DB-9FBEFC1CAF4B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21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D6504-4DDE-42B1-B0F8-45375DBE6BB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9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CBB26-8D8A-4D8E-A261-7A29DEB7E3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90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CED1C-92EF-499E-82C9-5A80BAF1761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61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71B34A-3950-42A2-B0AF-97D83B8A1CF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88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DFF2A-6FDC-4B2E-8B74-C81A7EC5705C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914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620B1-1461-47E2-B5A4-4C31D79D9749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853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E0C42-933A-43EC-BAD9-05F53ACC5095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590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41CEA-783A-45F3-8527-FD3A2D5B36B0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6848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F418D-16BA-45FF-9906-AEF67ECEFDB4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5937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2918A-6437-4C47-A0D9-90488AD05209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843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40D7A-DBA2-4AF2-9FE2-7BD3B4469502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720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41127-8634-48A3-BEE3-048F5863A61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457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400DC-13DB-4AC2-82A5-E6265214BFCC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5160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8CE67-A04D-4D09-8DAD-5BE0AB78BF74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602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B64B5-FA64-483C-A701-F44A7DF9C6C7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9566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660D-B20E-436F-AE50-87DE3157BA23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200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7F1DE-EA10-4D70-81AC-40C6D737D20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90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D385F-BC76-4C28-8336-03235C0ED5B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71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2AD0-3058-4844-870E-7290A70D447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36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49019-F448-4EFD-97B6-3A51B12D8EB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82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71100-FFE2-43C7-915B-462AA267C14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54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6FDC8-12D4-4FAD-8BF3-70791B45634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04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BBA0C-0D3D-41AA-86B3-436D9E5BE07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34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D92FF85-9CCE-4FF4-BC65-685323279BD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AT" sz="4400">
                <a:solidFill>
                  <a:schemeClr val="tx2"/>
                </a:solidFill>
              </a:rPr>
              <a:t>Titelmasterformat durch Klicken bearbeiten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Textmasterformate durch Klicken bearbeiten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Zweite Ebene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Dritte Ebene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Vierte Ebene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3200">
                <a:solidFill>
                  <a:schemeClr val="tx1"/>
                </a:solidFill>
              </a:rPr>
              <a:t>Fünfte Ebene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400">
              <a:solidFill>
                <a:schemeClr val="tx1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AT" sz="1400">
              <a:solidFill>
                <a:schemeClr val="tx1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2730D06-2984-439A-A4CE-038C34748A43}" type="slidenum">
              <a:rPr lang="de-AT" sz="1400">
                <a:solidFill>
                  <a:schemeClr val="tx1"/>
                </a:solidFill>
              </a:rPr>
              <a:pPr algn="r"/>
              <a:t>‹Nr.›</a:t>
            </a:fld>
            <a:endParaRPr lang="de-AT" sz="1400">
              <a:solidFill>
                <a:schemeClr val="tx1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179388" y="990600"/>
            <a:ext cx="8816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8" name="Picture 14" descr="EEG neu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66813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2193925" y="42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0975"/>
            <a:ext cx="6159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C58DC43-A7C6-4A98-B812-274A04EC761F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 userDrawn="1"/>
        </p:nvSpPr>
        <p:spPr bwMode="auto">
          <a:xfrm>
            <a:off x="179388" y="990600"/>
            <a:ext cx="881697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5" name="Picture 9" descr="EEG neu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66813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 userDrawn="1"/>
        </p:nvSpPr>
        <p:spPr bwMode="auto">
          <a:xfrm>
            <a:off x="2193925" y="42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107" name="Picture 11" descr="tu-en-voll-blau-pos-k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0013"/>
            <a:ext cx="16065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469" y="1412776"/>
            <a:ext cx="897713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AT" sz="4000" b="1" dirty="0" smtClean="0">
                <a:solidFill>
                  <a:srgbClr val="FF0000"/>
                </a:solidFill>
              </a:rPr>
              <a:t>New </a:t>
            </a:r>
            <a:r>
              <a:rPr lang="de-AT" sz="4000" b="1" dirty="0" err="1" smtClean="0">
                <a:solidFill>
                  <a:srgbClr val="FF0000"/>
                </a:solidFill>
              </a:rPr>
              <a:t>challenges</a:t>
            </a:r>
            <a:r>
              <a:rPr lang="de-AT" sz="4000" b="1" dirty="0" smtClean="0">
                <a:solidFill>
                  <a:srgbClr val="FF0000"/>
                </a:solidFill>
              </a:rPr>
              <a:t> in </a:t>
            </a:r>
            <a:r>
              <a:rPr lang="en-GB" sz="4000" b="1" dirty="0" smtClean="0">
                <a:solidFill>
                  <a:srgbClr val="FF0000"/>
                </a:solidFill>
              </a:rPr>
              <a:t>electricity markets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00113" y="3683496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3200" b="1" dirty="0"/>
              <a:t>Reinhard </a:t>
            </a:r>
            <a:r>
              <a:rPr lang="de-DE" sz="3200" b="1" dirty="0" smtClean="0"/>
              <a:t>HAAS</a:t>
            </a:r>
            <a:endParaRPr lang="de-DE" sz="3200" b="1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5235922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</a:pPr>
            <a:r>
              <a:rPr lang="de-DE" sz="3600" b="1" dirty="0">
                <a:solidFill>
                  <a:srgbClr val="008000"/>
                </a:solidFill>
              </a:rPr>
              <a:t> </a:t>
            </a:r>
            <a:r>
              <a:rPr lang="de-DE" sz="3600" b="1" dirty="0" smtClean="0">
                <a:solidFill>
                  <a:srgbClr val="008000"/>
                </a:solidFill>
              </a:rPr>
              <a:t>Summerschool, June </a:t>
            </a:r>
            <a:r>
              <a:rPr lang="de-DE" sz="3600" b="1" dirty="0" smtClean="0">
                <a:solidFill>
                  <a:srgbClr val="008000"/>
                </a:solidFill>
              </a:rPr>
              <a:t>2017</a:t>
            </a:r>
            <a:endParaRPr lang="de-DE" sz="3600" b="1" dirty="0">
              <a:solidFill>
                <a:srgbClr val="008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91707" y="434594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dirty="0"/>
              <a:t>Energy Economics Group</a:t>
            </a:r>
            <a:r>
              <a:rPr lang="de-DE" dirty="0" smtClean="0"/>
              <a:t>,  </a:t>
            </a:r>
            <a:r>
              <a:rPr lang="de-DE" dirty="0"/>
              <a:t>TU Wien 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66850"/>
            <a:ext cx="72009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1665288" y="2938463"/>
            <a:ext cx="5780087" cy="1438275"/>
          </a:xfrm>
          <a:custGeom>
            <a:avLst/>
            <a:gdLst>
              <a:gd name="connsiteX0" fmla="*/ 0 w 5780315"/>
              <a:gd name="connsiteY0" fmla="*/ 1164771 h 1436914"/>
              <a:gd name="connsiteX1" fmla="*/ 620486 w 5780315"/>
              <a:gd name="connsiteY1" fmla="*/ 1262743 h 1436914"/>
              <a:gd name="connsiteX2" fmla="*/ 1012372 w 5780315"/>
              <a:gd name="connsiteY2" fmla="*/ 1251857 h 1436914"/>
              <a:gd name="connsiteX3" fmla="*/ 1817915 w 5780315"/>
              <a:gd name="connsiteY3" fmla="*/ 849086 h 1436914"/>
              <a:gd name="connsiteX4" fmla="*/ 2002972 w 5780315"/>
              <a:gd name="connsiteY4" fmla="*/ 805543 h 1436914"/>
              <a:gd name="connsiteX5" fmla="*/ 2242457 w 5780315"/>
              <a:gd name="connsiteY5" fmla="*/ 381000 h 1436914"/>
              <a:gd name="connsiteX6" fmla="*/ 2525486 w 5780315"/>
              <a:gd name="connsiteY6" fmla="*/ 478971 h 1436914"/>
              <a:gd name="connsiteX7" fmla="*/ 2993572 w 5780315"/>
              <a:gd name="connsiteY7" fmla="*/ 1338943 h 1436914"/>
              <a:gd name="connsiteX8" fmla="*/ 3352800 w 5780315"/>
              <a:gd name="connsiteY8" fmla="*/ 1436914 h 1436914"/>
              <a:gd name="connsiteX9" fmla="*/ 3526972 w 5780315"/>
              <a:gd name="connsiteY9" fmla="*/ 1426028 h 1436914"/>
              <a:gd name="connsiteX10" fmla="*/ 3799115 w 5780315"/>
              <a:gd name="connsiteY10" fmla="*/ 1295400 h 1436914"/>
              <a:gd name="connsiteX11" fmla="*/ 3973286 w 5780315"/>
              <a:gd name="connsiteY11" fmla="*/ 1295400 h 1436914"/>
              <a:gd name="connsiteX12" fmla="*/ 4299857 w 5780315"/>
              <a:gd name="connsiteY12" fmla="*/ 1023257 h 1436914"/>
              <a:gd name="connsiteX13" fmla="*/ 4463143 w 5780315"/>
              <a:gd name="connsiteY13" fmla="*/ 533400 h 1436914"/>
              <a:gd name="connsiteX14" fmla="*/ 4572000 w 5780315"/>
              <a:gd name="connsiteY14" fmla="*/ 315686 h 1436914"/>
              <a:gd name="connsiteX15" fmla="*/ 4767943 w 5780315"/>
              <a:gd name="connsiteY15" fmla="*/ 0 h 1436914"/>
              <a:gd name="connsiteX16" fmla="*/ 5094515 w 5780315"/>
              <a:gd name="connsiteY16" fmla="*/ 968828 h 1436914"/>
              <a:gd name="connsiteX17" fmla="*/ 5203372 w 5780315"/>
              <a:gd name="connsiteY17" fmla="*/ 1121228 h 1436914"/>
              <a:gd name="connsiteX18" fmla="*/ 5257800 w 5780315"/>
              <a:gd name="connsiteY18" fmla="*/ 1306286 h 1436914"/>
              <a:gd name="connsiteX19" fmla="*/ 5508172 w 5780315"/>
              <a:gd name="connsiteY19" fmla="*/ 1132114 h 1436914"/>
              <a:gd name="connsiteX20" fmla="*/ 5780315 w 5780315"/>
              <a:gd name="connsiteY20" fmla="*/ 1295400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80315" h="1436914">
                <a:moveTo>
                  <a:pt x="0" y="1164771"/>
                </a:moveTo>
                <a:lnTo>
                  <a:pt x="620486" y="1262743"/>
                </a:lnTo>
                <a:lnTo>
                  <a:pt x="1012372" y="1251857"/>
                </a:lnTo>
                <a:lnTo>
                  <a:pt x="1817915" y="849086"/>
                </a:lnTo>
                <a:lnTo>
                  <a:pt x="2002972" y="805543"/>
                </a:lnTo>
                <a:lnTo>
                  <a:pt x="2242457" y="381000"/>
                </a:lnTo>
                <a:lnTo>
                  <a:pt x="2525486" y="478971"/>
                </a:lnTo>
                <a:lnTo>
                  <a:pt x="2993572" y="1338943"/>
                </a:lnTo>
                <a:lnTo>
                  <a:pt x="3352800" y="1436914"/>
                </a:lnTo>
                <a:lnTo>
                  <a:pt x="3526972" y="1426028"/>
                </a:lnTo>
                <a:lnTo>
                  <a:pt x="3799115" y="1295400"/>
                </a:lnTo>
                <a:lnTo>
                  <a:pt x="3973286" y="1295400"/>
                </a:lnTo>
                <a:lnTo>
                  <a:pt x="4299857" y="1023257"/>
                </a:lnTo>
                <a:lnTo>
                  <a:pt x="4463143" y="533400"/>
                </a:lnTo>
                <a:lnTo>
                  <a:pt x="4572000" y="315686"/>
                </a:lnTo>
                <a:lnTo>
                  <a:pt x="4767943" y="0"/>
                </a:lnTo>
                <a:lnTo>
                  <a:pt x="5094515" y="968828"/>
                </a:lnTo>
                <a:lnTo>
                  <a:pt x="5203372" y="1121228"/>
                </a:lnTo>
                <a:lnTo>
                  <a:pt x="5257800" y="1306286"/>
                </a:lnTo>
                <a:lnTo>
                  <a:pt x="5508172" y="1132114"/>
                </a:lnTo>
                <a:lnTo>
                  <a:pt x="5780315" y="1295400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54200" y="4581525"/>
            <a:ext cx="54022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Spot market price electricity  Germany</a:t>
            </a:r>
          </a:p>
        </p:txBody>
      </p:sp>
      <p:sp>
        <p:nvSpPr>
          <p:cNvPr id="10" name="Oval 9"/>
          <p:cNvSpPr/>
          <p:nvPr/>
        </p:nvSpPr>
        <p:spPr>
          <a:xfrm>
            <a:off x="3419475" y="2492375"/>
            <a:ext cx="2447925" cy="1008063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46475" y="1973263"/>
            <a:ext cx="201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/>
              <a:t>Photovoltaics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43438" y="2492375"/>
            <a:ext cx="1584325" cy="1670050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90985" y="1401639"/>
            <a:ext cx="770490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17650" y="0"/>
            <a:ext cx="5780088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3200" b="1" dirty="0" smtClean="0">
                <a:solidFill>
                  <a:srgbClr val="FF0000"/>
                </a:solidFill>
              </a:rPr>
              <a:t>PV AFFECTS </a:t>
            </a:r>
            <a:r>
              <a:rPr lang="de-DE" sz="3200" b="1" dirty="0">
                <a:solidFill>
                  <a:srgbClr val="FF0000"/>
                </a:solidFill>
              </a:rPr>
              <a:t>THE ELECTRICITY MARKET PRICE IN </a:t>
            </a:r>
            <a:r>
              <a:rPr lang="de-DE" sz="3200" b="1" dirty="0" smtClean="0">
                <a:solidFill>
                  <a:srgbClr val="FF0000"/>
                </a:solidFill>
              </a:rPr>
              <a:t>GERMANY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78500" y="1617663"/>
            <a:ext cx="2957513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</a:rPr>
              <a:t>On-peak time: Low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electricity prices!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19638" y="5445224"/>
            <a:ext cx="644759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Structure of electricity generation over a day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89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3" grpId="0" animBg="1"/>
      <p:bldP spid="1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827584" y="2996952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LONG-TERM </a:t>
            </a:r>
            <a:r>
              <a:rPr lang="de-DE" sz="3200" b="1" dirty="0" smtClean="0">
                <a:solidFill>
                  <a:srgbClr val="FF0000"/>
                </a:solidFill>
              </a:rPr>
              <a:t/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VS 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SHORT-TERM </a:t>
            </a: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>
                <a:solidFill>
                  <a:srgbClr val="FF0000"/>
                </a:solidFill>
              </a:rPr>
              <a:t> MARGINAL </a:t>
            </a:r>
            <a:r>
              <a:rPr lang="de-DE" sz="3200" b="1" dirty="0" smtClean="0">
                <a:solidFill>
                  <a:srgbClr val="FF0000"/>
                </a:solidFill>
              </a:rPr>
              <a:t>COSTS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12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285875" y="260350"/>
            <a:ext cx="63103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What are marginal costs (MC)? </a:t>
            </a:r>
            <a:endParaRPr lang="de-DE" altLang="en-US" sz="3200" b="1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14488" y="1125538"/>
            <a:ext cx="48021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600" b="1">
                <a:solidFill>
                  <a:srgbClr val="0000FF"/>
                </a:solidFill>
              </a:rPr>
              <a:t>MC= C‘(X) = dC(x)/dX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1475" y="1989138"/>
            <a:ext cx="84296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800" b="1"/>
              <a:t>Marginal costs are the increment of costs due to a generation of one additional unit of kWh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44913" y="3068638"/>
            <a:ext cx="14811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600" b="1">
                <a:solidFill>
                  <a:srgbClr val="0000FF"/>
                </a:solidFill>
              </a:rPr>
              <a:t>P=MC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42975" y="3919538"/>
            <a:ext cx="7085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Short-term marginal costs (STMC): </a:t>
            </a:r>
            <a:endParaRPr lang="de-DE" altLang="en-US" sz="3200" b="1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5288" y="4508500"/>
            <a:ext cx="64484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0000FF"/>
                </a:solidFill>
              </a:rPr>
              <a:t>STMC= Fuel costs  + CO2 costs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33463" y="5300663"/>
            <a:ext cx="7151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Long-term marginal costs (LTMC): </a:t>
            </a:r>
            <a:endParaRPr lang="de-DE" altLang="en-US" sz="3200" b="1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79400" y="6021388"/>
            <a:ext cx="86598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0000FF"/>
                </a:solidFill>
              </a:rPr>
              <a:t>LTMC= STMC + Capital costs  + O&amp;M costs </a:t>
            </a:r>
          </a:p>
        </p:txBody>
      </p:sp>
    </p:spTree>
    <p:extLst>
      <p:ext uri="{BB962C8B-B14F-4D97-AF65-F5344CB8AC3E}">
        <p14:creationId xmlns:p14="http://schemas.microsoft.com/office/powerpoint/2010/main" val="532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611188" y="149225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LONG-TERM MARGINAL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COSTS</a:t>
            </a:r>
            <a:endParaRPr lang="de-DE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5949280"/>
            <a:ext cx="74168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966156" y="1916831"/>
            <a:ext cx="5443" cy="403244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16654" y="3040062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 smtClean="0"/>
              <a:t>Costs </a:t>
            </a:r>
            <a:r>
              <a:rPr lang="de-DE" sz="2000" dirty="0"/>
              <a:t>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4401106"/>
            <a:ext cx="864096" cy="1548173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84168" y="2090465"/>
            <a:ext cx="864096" cy="3858814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3728" y="3032956"/>
            <a:ext cx="864096" cy="136815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5536" y="6254079"/>
            <a:ext cx="304800" cy="304800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37928" y="625975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Capital costs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87824" y="6254079"/>
            <a:ext cx="304800" cy="30480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5864" y="6254079"/>
            <a:ext cx="304800" cy="3048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39952" y="2852936"/>
            <a:ext cx="864096" cy="3096341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87823" y="625975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Operation/Fuel costs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80312" y="619944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 costs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23728" y="2672916"/>
            <a:ext cx="86409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39952" y="2420888"/>
            <a:ext cx="864096" cy="432048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50669" y="2090465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59305" y="1828855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Nuclear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940557" y="2281337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1146321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Cheapest:</a:t>
            </a:r>
            <a:r>
              <a:rPr lang="en-US" sz="2800" dirty="0" smtClean="0"/>
              <a:t>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128866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63143" y="987425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84168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9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7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13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611188" y="149225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SHORT-TERM MARGINAL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COSTS</a:t>
            </a:r>
            <a:endParaRPr lang="de-DE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5949280"/>
            <a:ext cx="74168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966156" y="1916831"/>
            <a:ext cx="5443" cy="403244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16654" y="3040062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 smtClean="0"/>
              <a:t>Costs </a:t>
            </a:r>
            <a:r>
              <a:rPr lang="de-DE" sz="2000" dirty="0"/>
              <a:t>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2246" y="4581130"/>
            <a:ext cx="864096" cy="136815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40122" y="6254079"/>
            <a:ext cx="304800" cy="30480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5864" y="6254079"/>
            <a:ext cx="304800" cy="3048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6558" y="621601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Operation/Fuel costs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80312" y="619944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 costs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32246" y="4211083"/>
            <a:ext cx="86409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1634" y="5517230"/>
            <a:ext cx="864096" cy="432048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50669" y="2090465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20987" y="4741985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Nuclear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12160" y="5210034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1146321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Cheapest:</a:t>
            </a:r>
            <a:r>
              <a:rPr lang="en-US" sz="2800" dirty="0" smtClean="0"/>
              <a:t>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128866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63143" y="987425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84168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13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969901"/>
            <a:ext cx="8374063" cy="28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 smtClean="0">
                <a:solidFill>
                  <a:srgbClr val="FF0000"/>
                </a:solidFill>
              </a:rPr>
              <a:t>Expectation of:</a:t>
            </a:r>
          </a:p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 smtClean="0">
                <a:solidFill>
                  <a:srgbClr val="FF0000"/>
                </a:solidFill>
              </a:rPr>
              <a:t>prices = Short-term marginal costs:</a:t>
            </a:r>
          </a:p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/>
              <a:t>	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504" y="4069211"/>
            <a:ext cx="8374063" cy="265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 smtClean="0"/>
              <a:t>due to huge </a:t>
            </a:r>
            <a:r>
              <a:rPr lang="de-DE" sz="3200" b="1" dirty="0" smtClean="0">
                <a:solidFill>
                  <a:srgbClr val="FF0000"/>
                </a:solidFill>
              </a:rPr>
              <a:t>depreciated</a:t>
            </a:r>
            <a:r>
              <a:rPr lang="de-DE" sz="3200" b="1" dirty="0" smtClean="0"/>
              <a:t> excess capacities at the beginning of liberalisation! </a:t>
            </a:r>
            <a:endParaRPr lang="de-DE" sz="3200" b="1" dirty="0"/>
          </a:p>
          <a:p>
            <a:pPr eaLnBrk="0" hangingPunct="0">
              <a:spcBef>
                <a:spcPct val="20000"/>
              </a:spcBef>
              <a:buSzPct val="140000"/>
            </a:pPr>
            <a:endParaRPr lang="de-DE" sz="32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1960" y="2996952"/>
            <a:ext cx="83740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140000"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>
                <a:solidFill>
                  <a:schemeClr val="tx1"/>
                </a:solidFill>
              </a:rPr>
              <a:t>(Short-term marginal costs </a:t>
            </a:r>
            <a:r>
              <a:rPr lang="de-DE" sz="3200" b="1" dirty="0" smtClean="0">
                <a:solidFill>
                  <a:schemeClr val="tx1"/>
                </a:solidFill>
              </a:rPr>
              <a:t>= fuel costs)</a:t>
            </a:r>
            <a:endParaRPr lang="de-D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0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-228601" y="1988840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3 </a:t>
            </a:r>
            <a:r>
              <a:rPr lang="de-DE" sz="4000" b="1" dirty="0">
                <a:solidFill>
                  <a:srgbClr val="FF0000"/>
                </a:solidFill>
              </a:rPr>
              <a:t>HOW </a:t>
            </a:r>
            <a:r>
              <a:rPr lang="en-GB" sz="4000" b="1" dirty="0" smtClean="0">
                <a:solidFill>
                  <a:srgbClr val="FF0000"/>
                </a:solidFill>
              </a:rPr>
              <a:t>VARIABLE RENEWABLES IMPACT </a:t>
            </a:r>
            <a:r>
              <a:rPr lang="en-GB" sz="4000" b="1" dirty="0">
                <a:solidFill>
                  <a:srgbClr val="FF0000"/>
                </a:solidFill>
              </a:rPr>
              <a:t/>
            </a:r>
            <a:br>
              <a:rPr lang="en-GB" sz="4000" b="1" dirty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PRICES IN ELECTRICITY  </a:t>
            </a:r>
            <a:r>
              <a:rPr lang="de-DE" sz="4000" b="1" dirty="0">
                <a:solidFill>
                  <a:srgbClr val="FF0000"/>
                </a:solidFill>
              </a:rPr>
              <a:t/>
            </a:r>
            <a:br>
              <a:rPr lang="de-DE" sz="4000" b="1" dirty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MARKETS </a:t>
            </a:r>
            <a:endParaRPr lang="de-DE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723900" y="6405562"/>
            <a:ext cx="8383738" cy="612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V="1">
            <a:off x="723900" y="1484313"/>
            <a:ext cx="0" cy="49212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 rot="-5400000">
            <a:off x="-1071562" y="3187700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 err="1"/>
              <a:t>Costs,Price</a:t>
            </a:r>
            <a:r>
              <a:rPr lang="de-DE" sz="2000" dirty="0"/>
              <a:t> 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812088" y="6488113"/>
            <a:ext cx="639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/>
              <a:t>MW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440326" name="Text Box 6"/>
          <p:cNvSpPr txBox="1">
            <a:spLocks noChangeArrowheads="1"/>
          </p:cNvSpPr>
          <p:nvPr/>
        </p:nvSpPr>
        <p:spPr bwMode="auto">
          <a:xfrm>
            <a:off x="7812088" y="4354682"/>
            <a:ext cx="11112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>
                <a:solidFill>
                  <a:srgbClr val="FF0000"/>
                </a:solidFill>
              </a:rPr>
              <a:t>Supply 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 smtClean="0">
                <a:solidFill>
                  <a:srgbClr val="FF0000"/>
                </a:solidFill>
              </a:rPr>
              <a:t>curve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w/ PV</a:t>
            </a:r>
            <a:endParaRPr lang="de-DE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4853119" y="1878556"/>
            <a:ext cx="23352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/>
              <a:t>Demand D</a:t>
            </a:r>
            <a:r>
              <a:rPr lang="de-DE" sz="2000" b="1" baseline="-25000" dirty="0"/>
              <a:t>t</a:t>
            </a:r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890464" y="3645024"/>
            <a:ext cx="4418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/>
              <a:t>Price  = </a:t>
            </a:r>
            <a:r>
              <a:rPr lang="de-DE" sz="2400" dirty="0" smtClean="0"/>
              <a:t>System</a:t>
            </a:r>
            <a:r>
              <a:rPr lang="de-DE" sz="2400" dirty="0"/>
              <a:t> </a:t>
            </a:r>
            <a:r>
              <a:rPr lang="de-DE" sz="2400" dirty="0" smtClean="0"/>
              <a:t>marginal </a:t>
            </a:r>
            <a:r>
              <a:rPr lang="de-DE" sz="2400" dirty="0"/>
              <a:t>costs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440337" name="Line 17"/>
          <p:cNvSpPr>
            <a:spLocks noChangeShapeType="1"/>
          </p:cNvSpPr>
          <p:nvPr/>
        </p:nvSpPr>
        <p:spPr bwMode="auto">
          <a:xfrm>
            <a:off x="6356349" y="1556791"/>
            <a:ext cx="1157289" cy="4780509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2" name="Line 22"/>
          <p:cNvSpPr>
            <a:spLocks noChangeShapeType="1"/>
          </p:cNvSpPr>
          <p:nvPr/>
        </p:nvSpPr>
        <p:spPr bwMode="auto">
          <a:xfrm flipH="1">
            <a:off x="723900" y="5877272"/>
            <a:ext cx="56165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eft-Right Arrow 2"/>
          <p:cNvSpPr/>
          <p:nvPr/>
        </p:nvSpPr>
        <p:spPr>
          <a:xfrm>
            <a:off x="3212493" y="5725262"/>
            <a:ext cx="2096168" cy="704850"/>
          </a:xfrm>
          <a:prstGeom prst="left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PV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05523" y="4862513"/>
            <a:ext cx="2234829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171105" y="5745450"/>
            <a:ext cx="29944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 smtClean="0">
                <a:solidFill>
                  <a:srgbClr val="FF0000"/>
                </a:solidFill>
              </a:rPr>
              <a:t>Supply 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err="1" smtClean="0">
                <a:solidFill>
                  <a:srgbClr val="FF0000"/>
                </a:solidFill>
              </a:rPr>
              <a:t>curve</a:t>
            </a:r>
            <a:r>
              <a:rPr lang="de-DE" sz="2000" b="1" dirty="0" smtClean="0">
                <a:solidFill>
                  <a:srgbClr val="FF0000"/>
                </a:solidFill>
              </a:rPr>
              <a:t>  w/o PV</a:t>
            </a:r>
            <a:endParaRPr lang="de-DE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153798" y="7052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PRICES WITHOUT AND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 WITH PV 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725487" y="3386137"/>
            <a:ext cx="67881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03648" y="1973318"/>
            <a:ext cx="6522666" cy="4463143"/>
          </a:xfrm>
          <a:custGeom>
            <a:avLst/>
            <a:gdLst>
              <a:gd name="connsiteX0" fmla="*/ 0 w 6858000"/>
              <a:gd name="connsiteY0" fmla="*/ 4452257 h 4463143"/>
              <a:gd name="connsiteX1" fmla="*/ 1861457 w 6858000"/>
              <a:gd name="connsiteY1" fmla="*/ 4463143 h 4463143"/>
              <a:gd name="connsiteX2" fmla="*/ 1850571 w 6858000"/>
              <a:gd name="connsiteY2" fmla="*/ 3875314 h 4463143"/>
              <a:gd name="connsiteX3" fmla="*/ 4343400 w 6858000"/>
              <a:gd name="connsiteY3" fmla="*/ 3875314 h 4463143"/>
              <a:gd name="connsiteX4" fmla="*/ 4365171 w 6858000"/>
              <a:gd name="connsiteY4" fmla="*/ 2133600 h 4463143"/>
              <a:gd name="connsiteX5" fmla="*/ 5061857 w 6858000"/>
              <a:gd name="connsiteY5" fmla="*/ 2133600 h 4463143"/>
              <a:gd name="connsiteX6" fmla="*/ 5061857 w 6858000"/>
              <a:gd name="connsiteY6" fmla="*/ 1763485 h 4463143"/>
              <a:gd name="connsiteX7" fmla="*/ 5497286 w 6858000"/>
              <a:gd name="connsiteY7" fmla="*/ 1763485 h 4463143"/>
              <a:gd name="connsiteX8" fmla="*/ 5497286 w 6858000"/>
              <a:gd name="connsiteY8" fmla="*/ 1415143 h 4463143"/>
              <a:gd name="connsiteX9" fmla="*/ 5856514 w 6858000"/>
              <a:gd name="connsiteY9" fmla="*/ 1415143 h 4463143"/>
              <a:gd name="connsiteX10" fmla="*/ 5856514 w 6858000"/>
              <a:gd name="connsiteY10" fmla="*/ 1251857 h 4463143"/>
              <a:gd name="connsiteX11" fmla="*/ 6128657 w 6858000"/>
              <a:gd name="connsiteY11" fmla="*/ 1240971 h 4463143"/>
              <a:gd name="connsiteX12" fmla="*/ 6128657 w 6858000"/>
              <a:gd name="connsiteY12" fmla="*/ 881743 h 4463143"/>
              <a:gd name="connsiteX13" fmla="*/ 6477000 w 6858000"/>
              <a:gd name="connsiteY13" fmla="*/ 870857 h 4463143"/>
              <a:gd name="connsiteX14" fmla="*/ 6477000 w 6858000"/>
              <a:gd name="connsiteY14" fmla="*/ 283028 h 4463143"/>
              <a:gd name="connsiteX15" fmla="*/ 6858000 w 6858000"/>
              <a:gd name="connsiteY15" fmla="*/ 283028 h 4463143"/>
              <a:gd name="connsiteX16" fmla="*/ 6858000 w 6858000"/>
              <a:gd name="connsiteY16" fmla="*/ 0 h 44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563888" y="1990193"/>
            <a:ext cx="6522666" cy="4463143"/>
          </a:xfrm>
          <a:custGeom>
            <a:avLst/>
            <a:gdLst>
              <a:gd name="connsiteX0" fmla="*/ 0 w 6858000"/>
              <a:gd name="connsiteY0" fmla="*/ 4452257 h 4463143"/>
              <a:gd name="connsiteX1" fmla="*/ 1861457 w 6858000"/>
              <a:gd name="connsiteY1" fmla="*/ 4463143 h 4463143"/>
              <a:gd name="connsiteX2" fmla="*/ 1850571 w 6858000"/>
              <a:gd name="connsiteY2" fmla="*/ 3875314 h 4463143"/>
              <a:gd name="connsiteX3" fmla="*/ 4343400 w 6858000"/>
              <a:gd name="connsiteY3" fmla="*/ 3875314 h 4463143"/>
              <a:gd name="connsiteX4" fmla="*/ 4365171 w 6858000"/>
              <a:gd name="connsiteY4" fmla="*/ 2133600 h 4463143"/>
              <a:gd name="connsiteX5" fmla="*/ 5061857 w 6858000"/>
              <a:gd name="connsiteY5" fmla="*/ 2133600 h 4463143"/>
              <a:gd name="connsiteX6" fmla="*/ 5061857 w 6858000"/>
              <a:gd name="connsiteY6" fmla="*/ 1763485 h 4463143"/>
              <a:gd name="connsiteX7" fmla="*/ 5497286 w 6858000"/>
              <a:gd name="connsiteY7" fmla="*/ 1763485 h 4463143"/>
              <a:gd name="connsiteX8" fmla="*/ 5497286 w 6858000"/>
              <a:gd name="connsiteY8" fmla="*/ 1415143 h 4463143"/>
              <a:gd name="connsiteX9" fmla="*/ 5856514 w 6858000"/>
              <a:gd name="connsiteY9" fmla="*/ 1415143 h 4463143"/>
              <a:gd name="connsiteX10" fmla="*/ 5856514 w 6858000"/>
              <a:gd name="connsiteY10" fmla="*/ 1251857 h 4463143"/>
              <a:gd name="connsiteX11" fmla="*/ 6128657 w 6858000"/>
              <a:gd name="connsiteY11" fmla="*/ 1240971 h 4463143"/>
              <a:gd name="connsiteX12" fmla="*/ 6128657 w 6858000"/>
              <a:gd name="connsiteY12" fmla="*/ 881743 h 4463143"/>
              <a:gd name="connsiteX13" fmla="*/ 6477000 w 6858000"/>
              <a:gd name="connsiteY13" fmla="*/ 870857 h 4463143"/>
              <a:gd name="connsiteX14" fmla="*/ 6477000 w 6858000"/>
              <a:gd name="connsiteY14" fmla="*/ 283028 h 4463143"/>
              <a:gd name="connsiteX15" fmla="*/ 6858000 w 6858000"/>
              <a:gd name="connsiteY15" fmla="*/ 283028 h 4463143"/>
              <a:gd name="connsiteX16" fmla="*/ 6858000 w 6858000"/>
              <a:gd name="connsiteY16" fmla="*/ 0 h 44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55956" y="5251769"/>
            <a:ext cx="21002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/>
              <a:t>Price </a:t>
            </a:r>
            <a:r>
              <a:rPr lang="de-DE" sz="2400" dirty="0" err="1" smtClean="0"/>
              <a:t>with</a:t>
            </a:r>
            <a:r>
              <a:rPr lang="de-DE" sz="2400" dirty="0" smtClean="0"/>
              <a:t> PV!</a:t>
            </a:r>
            <a:endParaRPr lang="de-DE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/>
      <p:bldP spid="440327" grpId="0"/>
      <p:bldP spid="440333" grpId="0"/>
      <p:bldP spid="440337" grpId="0" animBg="1"/>
      <p:bldP spid="440342" grpId="0" animBg="1"/>
      <p:bldP spid="3" grpId="0" animBg="1"/>
      <p:bldP spid="22" grpId="0" animBg="1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42875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CATEGORIES OF „PROBLEMS“:</a:t>
            </a:r>
            <a:endParaRPr lang="de-DE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1859" y="1930387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/>
              <a:t>1. </a:t>
            </a:r>
            <a:r>
              <a:rPr lang="de-DE" sz="3200" b="1" dirty="0" smtClean="0"/>
              <a:t>Prices decrease to Zero (</a:t>
            </a:r>
            <a:r>
              <a:rPr lang="de-DE" sz="3200" b="1" dirty="0" err="1" smtClean="0"/>
              <a:t>or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below</a:t>
            </a:r>
            <a:r>
              <a:rPr lang="de-DE" sz="3200" b="1" dirty="0" smtClean="0"/>
              <a:t>) at a number of </a:t>
            </a:r>
            <a:r>
              <a:rPr lang="de-DE" sz="3200" b="1" dirty="0" err="1" smtClean="0"/>
              <a:t>days</a:t>
            </a:r>
            <a:r>
              <a:rPr lang="de-DE" sz="3200" b="1" dirty="0" smtClean="0"/>
              <a:t>;</a:t>
            </a:r>
          </a:p>
          <a:p>
            <a:pPr algn="ctr">
              <a:buFont typeface="Wingdings" pitchFamily="2" charset="2"/>
              <a:buNone/>
            </a:pPr>
            <a:endParaRPr lang="de-DE" sz="3200" b="1" dirty="0" smtClean="0"/>
          </a:p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2. Lacking contribution margin to </a:t>
            </a:r>
            <a:r>
              <a:rPr lang="de-DE" sz="3200" b="1" dirty="0" err="1" smtClean="0"/>
              <a:t>fixed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costs</a:t>
            </a:r>
            <a:endParaRPr lang="de-DE" sz="3200" b="1" dirty="0" smtClean="0"/>
          </a:p>
          <a:p>
            <a:pPr algn="ctr">
              <a:buFont typeface="Wingdings" pitchFamily="2" charset="2"/>
              <a:buNone/>
            </a:pPr>
            <a:endParaRPr lang="de-DE" sz="3200" b="1" dirty="0" smtClean="0"/>
          </a:p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3. On how many days will we face high and on how many dayslow prices?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805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1011125" y="4221088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954088" y="1196751"/>
            <a:ext cx="31750" cy="513719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539038" y="6416501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/>
              <a:t>MWh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5227457" y="2345803"/>
            <a:ext cx="14670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 smtClean="0">
                <a:solidFill>
                  <a:srgbClr val="FF0000"/>
                </a:solidFill>
              </a:rPr>
              <a:t>Marginal</a:t>
            </a:r>
            <a:br>
              <a:rPr lang="de-DE" sz="2400" b="1" dirty="0" smtClean="0">
                <a:solidFill>
                  <a:srgbClr val="FF0000"/>
                </a:solidFill>
              </a:rPr>
            </a:br>
            <a:r>
              <a:rPr lang="de-DE" sz="2400" b="1" dirty="0" err="1" smtClean="0">
                <a:solidFill>
                  <a:srgbClr val="FF0000"/>
                </a:solidFill>
              </a:rPr>
              <a:t>costs</a:t>
            </a:r>
            <a:endParaRPr lang="de-DE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7020272" y="2204864"/>
            <a:ext cx="1210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dirty="0" err="1" smtClean="0"/>
              <a:t>coal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 (</a:t>
            </a:r>
            <a:r>
              <a:rPr lang="de-AT" sz="2400" dirty="0" err="1" smtClean="0"/>
              <a:t>new</a:t>
            </a:r>
            <a:r>
              <a:rPr lang="de-AT" sz="2400" dirty="0" smtClean="0"/>
              <a:t>)  </a:t>
            </a:r>
            <a:endParaRPr lang="de-DE" sz="2400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115616" y="4221088"/>
            <a:ext cx="3312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dirty="0" err="1" smtClean="0"/>
              <a:t>Hydro</a:t>
            </a:r>
            <a:r>
              <a:rPr lang="de-AT" sz="2400" dirty="0" smtClean="0"/>
              <a:t>, Wind, PV</a:t>
            </a:r>
            <a:endParaRPr lang="de-DE" sz="2400" dirty="0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547577" y="1241375"/>
            <a:ext cx="2016224" cy="5616625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740680" y="1471735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 smtClean="0">
                <a:solidFill>
                  <a:srgbClr val="0000FF"/>
                </a:solidFill>
              </a:rPr>
              <a:t>Demand </a:t>
            </a:r>
            <a:endParaRPr lang="de-DE" sz="2400" b="1" dirty="0">
              <a:solidFill>
                <a:srgbClr val="0000FF"/>
              </a:solidFill>
            </a:endParaRPr>
          </a:p>
        </p:txBody>
      </p:sp>
      <p:sp>
        <p:nvSpPr>
          <p:cNvPr id="4" name="Freihandform 3"/>
          <p:cNvSpPr/>
          <p:nvPr/>
        </p:nvSpPr>
        <p:spPr bwMode="auto">
          <a:xfrm>
            <a:off x="978194" y="1325526"/>
            <a:ext cx="6834165" cy="2849525"/>
          </a:xfrm>
          <a:custGeom>
            <a:avLst/>
            <a:gdLst>
              <a:gd name="connsiteX0" fmla="*/ 0 w 6542568"/>
              <a:gd name="connsiteY0" fmla="*/ 2849525 h 2849525"/>
              <a:gd name="connsiteX1" fmla="*/ 4054549 w 6542568"/>
              <a:gd name="connsiteY1" fmla="*/ 2849525 h 2849525"/>
              <a:gd name="connsiteX2" fmla="*/ 4054549 w 6542568"/>
              <a:gd name="connsiteY2" fmla="*/ 2509283 h 2849525"/>
              <a:gd name="connsiteX3" fmla="*/ 5720317 w 6542568"/>
              <a:gd name="connsiteY3" fmla="*/ 2495107 h 2849525"/>
              <a:gd name="connsiteX4" fmla="*/ 5720317 w 6542568"/>
              <a:gd name="connsiteY4" fmla="*/ 751367 h 2849525"/>
              <a:gd name="connsiteX5" fmla="*/ 6159796 w 6542568"/>
              <a:gd name="connsiteY5" fmla="*/ 751367 h 2849525"/>
              <a:gd name="connsiteX6" fmla="*/ 6159796 w 6542568"/>
              <a:gd name="connsiteY6" fmla="*/ 361507 h 2849525"/>
              <a:gd name="connsiteX7" fmla="*/ 6542568 w 6542568"/>
              <a:gd name="connsiteY7" fmla="*/ 368595 h 2849525"/>
              <a:gd name="connsiteX8" fmla="*/ 6542568 w 6542568"/>
              <a:gd name="connsiteY8" fmla="*/ 0 h 284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2568" h="2849525">
                <a:moveTo>
                  <a:pt x="0" y="2849525"/>
                </a:moveTo>
                <a:lnTo>
                  <a:pt x="4054549" y="2849525"/>
                </a:lnTo>
                <a:lnTo>
                  <a:pt x="4054549" y="2509283"/>
                </a:lnTo>
                <a:lnTo>
                  <a:pt x="5720317" y="2495107"/>
                </a:lnTo>
                <a:lnTo>
                  <a:pt x="5720317" y="751367"/>
                </a:lnTo>
                <a:lnTo>
                  <a:pt x="6159796" y="751367"/>
                </a:lnTo>
                <a:lnTo>
                  <a:pt x="6159796" y="361507"/>
                </a:lnTo>
                <a:lnTo>
                  <a:pt x="6542568" y="368595"/>
                </a:lnTo>
                <a:lnTo>
                  <a:pt x="6542568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969963" y="5876291"/>
            <a:ext cx="4267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95283" y="5495486"/>
            <a:ext cx="3384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dirty="0" smtClean="0"/>
              <a:t>Negative </a:t>
            </a:r>
            <a:r>
              <a:rPr lang="de-DE" sz="1800" dirty="0" err="1" smtClean="0"/>
              <a:t>price</a:t>
            </a:r>
            <a:r>
              <a:rPr lang="de-DE" sz="1800" dirty="0" smtClean="0"/>
              <a:t> = </a:t>
            </a:r>
            <a:r>
              <a:rPr lang="de-DE" sz="1800" dirty="0" err="1" smtClean="0"/>
              <a:t>excess</a:t>
            </a:r>
            <a:r>
              <a:rPr lang="de-DE" sz="1800" dirty="0" smtClean="0"/>
              <a:t> </a:t>
            </a:r>
            <a:r>
              <a:rPr lang="de-DE" sz="1800" dirty="0" err="1" smtClean="0"/>
              <a:t>price</a:t>
            </a:r>
            <a:r>
              <a:rPr lang="de-DE" sz="1800" dirty="0" smtClean="0"/>
              <a:t> </a:t>
            </a:r>
            <a:endParaRPr lang="de-DE" sz="1800" dirty="0">
              <a:latin typeface="Times New Roman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512905" y="4293096"/>
            <a:ext cx="1080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dirty="0" smtClean="0"/>
              <a:t>MWh</a:t>
            </a:r>
            <a:endParaRPr lang="de-DE" sz="2400" dirty="0"/>
          </a:p>
        </p:txBody>
      </p:sp>
      <p:cxnSp>
        <p:nvCxnSpPr>
          <p:cNvPr id="6" name="Gerade Verbindung 5"/>
          <p:cNvCxnSpPr>
            <a:stCxn id="4" idx="2"/>
          </p:cNvCxnSpPr>
          <p:nvPr/>
        </p:nvCxnSpPr>
        <p:spPr bwMode="auto">
          <a:xfrm>
            <a:off x="5213451" y="3834809"/>
            <a:ext cx="14006" cy="23304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254027" y="5633985"/>
            <a:ext cx="1080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dirty="0" smtClean="0"/>
              <a:t>X</a:t>
            </a:r>
            <a:endParaRPr lang="de-DE" sz="2400" dirty="0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275858" y="4277383"/>
            <a:ext cx="15283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2400" dirty="0" err="1" smtClean="0"/>
              <a:t>RES</a:t>
            </a:r>
            <a:r>
              <a:rPr lang="de-AT" sz="2400" baseline="-25000" dirty="0" err="1" smtClean="0"/>
              <a:t>max</a:t>
            </a:r>
            <a:endParaRPr lang="de-DE" sz="2400" baseline="-25000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 rot="-5400000">
            <a:off x="-1071562" y="3187700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 err="1"/>
              <a:t>Costs,Price</a:t>
            </a:r>
            <a:r>
              <a:rPr lang="de-DE" sz="2000" dirty="0"/>
              <a:t> 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-153798" y="7052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PRICE SETTING UNDER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EXCESS CAPACITY  </a:t>
            </a:r>
            <a:endParaRPr lang="de-D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452614" grpId="0"/>
      <p:bldP spid="15" grpId="0" animBg="1"/>
      <p:bldP spid="1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11188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CONTENT</a:t>
            </a:r>
            <a:r>
              <a:rPr lang="de-DE" sz="4000" b="1" dirty="0">
                <a:solidFill>
                  <a:srgbClr val="FF0000"/>
                </a:solidFill>
              </a:rPr>
              <a:t>:</a:t>
            </a:r>
            <a:endParaRPr lang="de-DE" sz="4000" dirty="0">
              <a:solidFill>
                <a:schemeClr val="tx2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04527" y="1196752"/>
            <a:ext cx="8569325" cy="59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/>
              <a:t>1. </a:t>
            </a:r>
            <a:r>
              <a:rPr lang="de-DE" sz="3200" b="1" dirty="0" smtClean="0"/>
              <a:t>Introduction: Recent developments</a:t>
            </a:r>
            <a:endParaRPr lang="de-DE" sz="3200" b="1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5536" y="3011004"/>
            <a:ext cx="9145016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3. Impact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en-GB" sz="3200" b="1" dirty="0" smtClean="0"/>
              <a:t>variable renewables on prices</a:t>
            </a:r>
            <a:endParaRPr lang="de-DE" sz="3200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01215" y="1916832"/>
            <a:ext cx="8419258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2. How prices come about in electricity </a:t>
            </a:r>
            <a:br>
              <a:rPr lang="de-DE" sz="3200" b="1" dirty="0" smtClean="0"/>
            </a:br>
            <a:r>
              <a:rPr lang="de-DE" sz="3200" b="1" dirty="0" smtClean="0"/>
              <a:t>    markets</a:t>
            </a:r>
            <a:endParaRPr lang="de-DE" sz="3200" b="1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3431" y="3837470"/>
            <a:ext cx="7633096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4. Supply </a:t>
            </a:r>
            <a:r>
              <a:rPr lang="de-DE" sz="3200" b="1" dirty="0" err="1" smtClean="0"/>
              <a:t>security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dimensions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>    </a:t>
            </a:r>
            <a:r>
              <a:rPr lang="de-DE" sz="3200" b="1" dirty="0" err="1" smtClean="0"/>
              <a:t>electricity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markets</a:t>
            </a:r>
            <a:endParaRPr lang="de-DE" sz="3200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4527" y="6223980"/>
            <a:ext cx="5040312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6. Conclusions </a:t>
            </a:r>
            <a:endParaRPr lang="de-DE" sz="3200" b="1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3432" y="5229200"/>
            <a:ext cx="9589168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5000"/>
              </a:spcBef>
            </a:pPr>
            <a:r>
              <a:rPr lang="de-DE" sz="3200" b="1" dirty="0" smtClean="0"/>
              <a:t>5. The </a:t>
            </a:r>
            <a:r>
              <a:rPr lang="de-DE" sz="3200" b="1" dirty="0" err="1" smtClean="0"/>
              <a:t>role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storages</a:t>
            </a:r>
            <a:endParaRPr lang="de-D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4" grpId="0"/>
      <p:bldP spid="10" grpId="0"/>
      <p:bldP spid="9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ChangeArrowheads="1"/>
          </p:cNvSpPr>
          <p:nvPr/>
        </p:nvSpPr>
        <p:spPr bwMode="auto">
          <a:xfrm>
            <a:off x="839788" y="115888"/>
            <a:ext cx="6948487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FF0000"/>
                </a:solidFill>
                <a:latin typeface="Arial" charset="0"/>
              </a:rPr>
              <a:t>PROBLEM: EINFLUSS TEMPORÄR GROSSER MENGEN EET (?) AUF  SPOTMARKTPREISE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341438"/>
            <a:ext cx="730567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4408488"/>
            <a:ext cx="7305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feld 5"/>
          <p:cNvSpPr txBox="1">
            <a:spLocks noChangeArrowheads="1"/>
          </p:cNvSpPr>
          <p:nvPr/>
        </p:nvSpPr>
        <p:spPr bwMode="auto">
          <a:xfrm>
            <a:off x="1835150" y="1412875"/>
            <a:ext cx="527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2400" b="1">
                <a:solidFill>
                  <a:srgbClr val="00B0F0"/>
                </a:solidFill>
                <a:latin typeface="Arial" charset="0"/>
                <a:cs typeface="Arial" charset="0"/>
              </a:rPr>
              <a:t>Negative Marktpreise am 16.6.2013</a:t>
            </a:r>
          </a:p>
        </p:txBody>
      </p:sp>
      <p:sp>
        <p:nvSpPr>
          <p:cNvPr id="7" name="Freihandform 6"/>
          <p:cNvSpPr>
            <a:spLocks/>
          </p:cNvSpPr>
          <p:nvPr/>
        </p:nvSpPr>
        <p:spPr bwMode="auto">
          <a:xfrm>
            <a:off x="3722688" y="4827588"/>
            <a:ext cx="2427287" cy="1371600"/>
          </a:xfrm>
          <a:custGeom>
            <a:avLst/>
            <a:gdLst>
              <a:gd name="T0" fmla="*/ 0 w 2427515"/>
              <a:gd name="T1" fmla="*/ 337457 h 1371600"/>
              <a:gd name="T2" fmla="*/ 370045 w 2427515"/>
              <a:gd name="T3" fmla="*/ 348343 h 1371600"/>
              <a:gd name="T4" fmla="*/ 620370 w 2427515"/>
              <a:gd name="T5" fmla="*/ 566057 h 1371600"/>
              <a:gd name="T6" fmla="*/ 772740 w 2427515"/>
              <a:gd name="T7" fmla="*/ 1371600 h 1371600"/>
              <a:gd name="T8" fmla="*/ 1001298 w 2427515"/>
              <a:gd name="T9" fmla="*/ 1371600 h 1371600"/>
              <a:gd name="T10" fmla="*/ 1295156 w 2427515"/>
              <a:gd name="T11" fmla="*/ 272143 h 1371600"/>
              <a:gd name="T12" fmla="*/ 1621668 w 2427515"/>
              <a:gd name="T13" fmla="*/ 141514 h 1371600"/>
              <a:gd name="T14" fmla="*/ 1948177 w 2427515"/>
              <a:gd name="T15" fmla="*/ 0 h 1371600"/>
              <a:gd name="T16" fmla="*/ 2165851 w 2427515"/>
              <a:gd name="T17" fmla="*/ 0 h 1371600"/>
              <a:gd name="T18" fmla="*/ 2427059 w 2427515"/>
              <a:gd name="T19" fmla="*/ 87085 h 137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27515" h="1371600">
                <a:moveTo>
                  <a:pt x="0" y="337457"/>
                </a:moveTo>
                <a:lnTo>
                  <a:pt x="370115" y="348343"/>
                </a:lnTo>
                <a:lnTo>
                  <a:pt x="620486" y="566057"/>
                </a:lnTo>
                <a:lnTo>
                  <a:pt x="772886" y="1371600"/>
                </a:lnTo>
                <a:lnTo>
                  <a:pt x="1001486" y="1371600"/>
                </a:lnTo>
                <a:lnTo>
                  <a:pt x="1295400" y="272143"/>
                </a:lnTo>
                <a:lnTo>
                  <a:pt x="1621972" y="141514"/>
                </a:lnTo>
                <a:lnTo>
                  <a:pt x="1948543" y="0"/>
                </a:lnTo>
                <a:lnTo>
                  <a:pt x="2166257" y="0"/>
                </a:lnTo>
                <a:lnTo>
                  <a:pt x="2427515" y="87085"/>
                </a:lnTo>
              </a:path>
            </a:pathLst>
          </a:cu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reihandform 1"/>
          <p:cNvSpPr>
            <a:spLocks/>
          </p:cNvSpPr>
          <p:nvPr/>
        </p:nvSpPr>
        <p:spPr bwMode="auto">
          <a:xfrm>
            <a:off x="1970088" y="2333625"/>
            <a:ext cx="4179887" cy="711200"/>
          </a:xfrm>
          <a:custGeom>
            <a:avLst/>
            <a:gdLst>
              <a:gd name="T0" fmla="*/ 0 w 4180115"/>
              <a:gd name="T1" fmla="*/ 350734 h 711385"/>
              <a:gd name="T2" fmla="*/ 304766 w 4180115"/>
              <a:gd name="T3" fmla="*/ 513934 h 711385"/>
              <a:gd name="T4" fmla="*/ 598649 w 4180115"/>
              <a:gd name="T5" fmla="*/ 600975 h 711385"/>
              <a:gd name="T6" fmla="*/ 881647 w 4180115"/>
              <a:gd name="T7" fmla="*/ 622735 h 711385"/>
              <a:gd name="T8" fmla="*/ 1153760 w 4180115"/>
              <a:gd name="T9" fmla="*/ 611855 h 711385"/>
              <a:gd name="T10" fmla="*/ 1404103 w 4180115"/>
              <a:gd name="T11" fmla="*/ 568334 h 711385"/>
              <a:gd name="T12" fmla="*/ 1621796 w 4180115"/>
              <a:gd name="T13" fmla="*/ 546575 h 711385"/>
              <a:gd name="T14" fmla="*/ 1806831 w 4180115"/>
              <a:gd name="T15" fmla="*/ 568334 h 711385"/>
              <a:gd name="T16" fmla="*/ 2166021 w 4180115"/>
              <a:gd name="T17" fmla="*/ 568334 h 711385"/>
              <a:gd name="T18" fmla="*/ 2307520 w 4180115"/>
              <a:gd name="T19" fmla="*/ 611855 h 711385"/>
              <a:gd name="T20" fmla="*/ 2514326 w 4180115"/>
              <a:gd name="T21" fmla="*/ 677135 h 711385"/>
              <a:gd name="T22" fmla="*/ 2677594 w 4180115"/>
              <a:gd name="T23" fmla="*/ 709775 h 711385"/>
              <a:gd name="T24" fmla="*/ 2895284 w 4180115"/>
              <a:gd name="T25" fmla="*/ 688015 h 711385"/>
              <a:gd name="T26" fmla="*/ 3112975 w 4180115"/>
              <a:gd name="T27" fmla="*/ 546575 h 711385"/>
              <a:gd name="T28" fmla="*/ 3363320 w 4180115"/>
              <a:gd name="T29" fmla="*/ 220173 h 711385"/>
              <a:gd name="T30" fmla="*/ 3526588 w 4180115"/>
              <a:gd name="T31" fmla="*/ 111372 h 711385"/>
              <a:gd name="T32" fmla="*/ 3798701 w 4180115"/>
              <a:gd name="T33" fmla="*/ 56972 h 711385"/>
              <a:gd name="T34" fmla="*/ 3972852 w 4180115"/>
              <a:gd name="T35" fmla="*/ 2571 h 711385"/>
              <a:gd name="T36" fmla="*/ 4179659 w 4180115"/>
              <a:gd name="T37" fmla="*/ 144013 h 7113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180115" h="711385">
                <a:moveTo>
                  <a:pt x="0" y="350916"/>
                </a:moveTo>
                <a:cubicBezTo>
                  <a:pt x="102507" y="411695"/>
                  <a:pt x="205014" y="472474"/>
                  <a:pt x="304800" y="514202"/>
                </a:cubicBezTo>
                <a:cubicBezTo>
                  <a:pt x="404586" y="555931"/>
                  <a:pt x="502558" y="583144"/>
                  <a:pt x="598715" y="601287"/>
                </a:cubicBezTo>
                <a:cubicBezTo>
                  <a:pt x="694872" y="619430"/>
                  <a:pt x="789215" y="621245"/>
                  <a:pt x="881743" y="623059"/>
                </a:cubicBezTo>
                <a:cubicBezTo>
                  <a:pt x="974271" y="624873"/>
                  <a:pt x="1066800" y="621244"/>
                  <a:pt x="1153886" y="612173"/>
                </a:cubicBezTo>
                <a:cubicBezTo>
                  <a:pt x="1240972" y="603102"/>
                  <a:pt x="1326243" y="579516"/>
                  <a:pt x="1404257" y="568630"/>
                </a:cubicBezTo>
                <a:cubicBezTo>
                  <a:pt x="1482271" y="557744"/>
                  <a:pt x="1554843" y="546859"/>
                  <a:pt x="1621972" y="546859"/>
                </a:cubicBezTo>
                <a:cubicBezTo>
                  <a:pt x="1689101" y="546859"/>
                  <a:pt x="1716315" y="565002"/>
                  <a:pt x="1807029" y="568630"/>
                </a:cubicBezTo>
                <a:cubicBezTo>
                  <a:pt x="1897743" y="572258"/>
                  <a:pt x="2082800" y="561373"/>
                  <a:pt x="2166257" y="568630"/>
                </a:cubicBezTo>
                <a:cubicBezTo>
                  <a:pt x="2249714" y="575887"/>
                  <a:pt x="2307772" y="612173"/>
                  <a:pt x="2307772" y="612173"/>
                </a:cubicBezTo>
                <a:cubicBezTo>
                  <a:pt x="2365829" y="630316"/>
                  <a:pt x="2452914" y="661158"/>
                  <a:pt x="2514600" y="677487"/>
                </a:cubicBezTo>
                <a:cubicBezTo>
                  <a:pt x="2576286" y="693816"/>
                  <a:pt x="2614386" y="708331"/>
                  <a:pt x="2677886" y="710145"/>
                </a:cubicBezTo>
                <a:cubicBezTo>
                  <a:pt x="2741386" y="711959"/>
                  <a:pt x="2823029" y="715587"/>
                  <a:pt x="2895600" y="688373"/>
                </a:cubicBezTo>
                <a:cubicBezTo>
                  <a:pt x="2968172" y="661159"/>
                  <a:pt x="3035301" y="624873"/>
                  <a:pt x="3113315" y="546859"/>
                </a:cubicBezTo>
                <a:cubicBezTo>
                  <a:pt x="3191329" y="468845"/>
                  <a:pt x="3294743" y="292858"/>
                  <a:pt x="3363686" y="220287"/>
                </a:cubicBezTo>
                <a:cubicBezTo>
                  <a:pt x="3432629" y="147716"/>
                  <a:pt x="3454401" y="138644"/>
                  <a:pt x="3526972" y="111430"/>
                </a:cubicBezTo>
                <a:cubicBezTo>
                  <a:pt x="3599543" y="84216"/>
                  <a:pt x="3724729" y="75145"/>
                  <a:pt x="3799115" y="57002"/>
                </a:cubicBezTo>
                <a:cubicBezTo>
                  <a:pt x="3873501" y="38859"/>
                  <a:pt x="3909786" y="-11941"/>
                  <a:pt x="3973286" y="2573"/>
                </a:cubicBezTo>
                <a:cubicBezTo>
                  <a:pt x="4036786" y="17087"/>
                  <a:pt x="4108450" y="80587"/>
                  <a:pt x="4180115" y="144087"/>
                </a:cubicBezTo>
              </a:path>
            </a:pathLst>
          </a:custGeom>
          <a:noFill/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16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96975"/>
            <a:ext cx="63785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6861175" y="3644900"/>
            <a:ext cx="0" cy="720725"/>
          </a:xfrm>
          <a:prstGeom prst="straightConnector1">
            <a:avLst/>
          </a:prstGeom>
          <a:ln w="603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2468563" y="4365625"/>
            <a:ext cx="462438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2468563" y="3644900"/>
            <a:ext cx="462438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Rechteck 3"/>
          <p:cNvSpPr>
            <a:spLocks noChangeArrowheads="1"/>
          </p:cNvSpPr>
          <p:nvPr/>
        </p:nvSpPr>
        <p:spPr bwMode="auto">
          <a:xfrm>
            <a:off x="3635375" y="4410075"/>
            <a:ext cx="53324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b="1">
                <a:solidFill>
                  <a:srgbClr val="FF0000"/>
                </a:solidFill>
                <a:latin typeface="Arial" charset="0"/>
                <a:cs typeface="Arial" charset="0"/>
              </a:rPr>
              <a:t>Spotmarktpreisveränderung durch </a:t>
            </a:r>
            <a:br>
              <a:rPr lang="de-DE" altLang="de-DE" sz="2400" b="1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de-DE" altLang="de-DE" sz="2400" b="1">
                <a:solidFill>
                  <a:srgbClr val="FF0000"/>
                </a:solidFill>
                <a:latin typeface="Arial" charset="0"/>
                <a:cs typeface="Arial" charset="0"/>
              </a:rPr>
              <a:t>Abregelung von Windkraftanlagen </a:t>
            </a:r>
            <a:endParaRPr lang="de-AT" altLang="de-DE" sz="2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 flipH="1">
            <a:off x="5148263" y="4005263"/>
            <a:ext cx="1511300" cy="40481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1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519113" y="6731000"/>
            <a:ext cx="8420100" cy="111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 flipV="1">
            <a:off x="512763" y="585788"/>
            <a:ext cx="6350" cy="61452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 rot="-5400000">
            <a:off x="-1243012" y="2798762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/>
              <a:t>Costs,Price (EUR/MWh)</a:t>
            </a:r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907213" y="6318250"/>
            <a:ext cx="639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/>
              <a:t>MW</a:t>
            </a:r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391275" y="4691063"/>
            <a:ext cx="128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FF0000"/>
                </a:solidFill>
              </a:rPr>
              <a:t>Supply </a:t>
            </a:r>
            <a:br>
              <a:rPr lang="de-DE" altLang="de-DE" sz="2400" b="1">
                <a:solidFill>
                  <a:srgbClr val="FF0000"/>
                </a:solidFill>
              </a:rPr>
            </a:br>
            <a:r>
              <a:rPr lang="de-DE" altLang="de-DE" sz="2400" b="1">
                <a:solidFill>
                  <a:srgbClr val="FF0000"/>
                </a:solidFill>
              </a:rPr>
              <a:t>curve</a:t>
            </a:r>
            <a:endParaRPr lang="de-DE" altLang="de-DE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328" name="Line 8"/>
          <p:cNvSpPr>
            <a:spLocks noChangeShapeType="1"/>
          </p:cNvSpPr>
          <p:nvPr/>
        </p:nvSpPr>
        <p:spPr bwMode="auto">
          <a:xfrm flipH="1">
            <a:off x="534988" y="4691063"/>
            <a:ext cx="46958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695325" y="4217988"/>
            <a:ext cx="4019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/>
              <a:t>Price  = short-term marginal costs</a:t>
            </a:r>
            <a:endParaRPr lang="de-DE" altLang="de-DE" sz="2000">
              <a:latin typeface="Times New Roman" pitchFamily="18" charset="0"/>
            </a:endParaRPr>
          </a:p>
        </p:txBody>
      </p:sp>
      <p:sp>
        <p:nvSpPr>
          <p:cNvPr id="440337" name="Line 17"/>
          <p:cNvSpPr>
            <a:spLocks noChangeShapeType="1"/>
          </p:cNvSpPr>
          <p:nvPr/>
        </p:nvSpPr>
        <p:spPr bwMode="auto">
          <a:xfrm>
            <a:off x="4943475" y="1196975"/>
            <a:ext cx="1109663" cy="5365750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802" name="Text Box 18"/>
          <p:cNvSpPr txBox="1">
            <a:spLocks noChangeArrowheads="1"/>
          </p:cNvSpPr>
          <p:nvPr/>
        </p:nvSpPr>
        <p:spPr bwMode="auto">
          <a:xfrm>
            <a:off x="3963988" y="5761038"/>
            <a:ext cx="9794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400"/>
              <a:t>Nuclear</a:t>
            </a:r>
            <a:endParaRPr lang="de-DE" altLang="de-DE" sz="2400"/>
          </a:p>
        </p:txBody>
      </p:sp>
      <p:sp>
        <p:nvSpPr>
          <p:cNvPr id="440340" name="Text Box 20"/>
          <p:cNvSpPr txBox="1">
            <a:spLocks noChangeArrowheads="1"/>
          </p:cNvSpPr>
          <p:nvPr/>
        </p:nvSpPr>
        <p:spPr bwMode="auto">
          <a:xfrm>
            <a:off x="6011863" y="6034088"/>
            <a:ext cx="7572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0000FF"/>
                </a:solidFill>
              </a:rPr>
              <a:t>D</a:t>
            </a:r>
            <a:r>
              <a:rPr lang="de-DE" altLang="de-DE" sz="3200" b="1" baseline="-25000">
                <a:solidFill>
                  <a:srgbClr val="0000FF"/>
                </a:solidFill>
              </a:rPr>
              <a:t>t1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563563" y="5697538"/>
            <a:ext cx="23193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/>
              <a:t>Run-of-river hydro,</a:t>
            </a:r>
            <a:br>
              <a:rPr lang="de-DE" altLang="de-DE" sz="2000"/>
            </a:br>
            <a:r>
              <a:rPr lang="de-DE" altLang="de-DE" sz="2000"/>
              <a:t> wind</a:t>
            </a:r>
            <a:endParaRPr lang="de-DE" altLang="de-DE" sz="2000">
              <a:latin typeface="Times New Roman" pitchFamily="18" charset="0"/>
            </a:endParaRPr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5694363" y="3440113"/>
            <a:ext cx="1377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400"/>
              <a:t>e.g. Natural</a:t>
            </a:r>
            <a:br>
              <a:rPr lang="de-AT" altLang="de-DE" sz="2400"/>
            </a:br>
            <a:r>
              <a:rPr lang="de-AT" altLang="de-DE" sz="2400"/>
              <a:t> gas new </a:t>
            </a:r>
            <a:endParaRPr lang="de-DE" altLang="de-DE" sz="2400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H="1">
            <a:off x="523875" y="3178175"/>
            <a:ext cx="47180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23900" y="2778125"/>
            <a:ext cx="4005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/>
              <a:t>Price  = long-term marginal costs</a:t>
            </a:r>
            <a:endParaRPr lang="de-DE" altLang="de-DE" sz="2000">
              <a:latin typeface="Times New Roman" pitchFamily="18" charset="0"/>
            </a:endParaRPr>
          </a:p>
        </p:txBody>
      </p:sp>
      <p:cxnSp>
        <p:nvCxnSpPr>
          <p:cNvPr id="4" name="Straight Connector 3"/>
          <p:cNvCxnSpPr>
            <a:stCxn id="33816" idx="6"/>
          </p:cNvCxnSpPr>
          <p:nvPr/>
        </p:nvCxnSpPr>
        <p:spPr>
          <a:xfrm flipV="1">
            <a:off x="7546975" y="325438"/>
            <a:ext cx="0" cy="3373437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7380288" y="627063"/>
            <a:ext cx="1092200" cy="5935662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7745413" y="6027738"/>
            <a:ext cx="7572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0000FF"/>
                </a:solidFill>
              </a:rPr>
              <a:t>D</a:t>
            </a:r>
            <a:r>
              <a:rPr lang="de-DE" altLang="de-DE" sz="3200" b="1" baseline="-25000">
                <a:solidFill>
                  <a:srgbClr val="0000FF"/>
                </a:solidFill>
              </a:rPr>
              <a:t>t2</a:t>
            </a: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flipH="1">
            <a:off x="534988" y="1484313"/>
            <a:ext cx="71389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754063" y="1084263"/>
            <a:ext cx="2513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/>
              <a:t>Price  = strategic bid</a:t>
            </a:r>
            <a:endParaRPr lang="de-DE" altLang="de-DE" sz="2000"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345113" y="2025650"/>
            <a:ext cx="3487737" cy="2613025"/>
          </a:xfrm>
          <a:custGeom>
            <a:avLst/>
            <a:gdLst>
              <a:gd name="connsiteX0" fmla="*/ 0 w 3592286"/>
              <a:gd name="connsiteY0" fmla="*/ 2612571 h 2612571"/>
              <a:gd name="connsiteX1" fmla="*/ 0 w 3592286"/>
              <a:gd name="connsiteY1" fmla="*/ 1132114 h 2612571"/>
              <a:gd name="connsiteX2" fmla="*/ 968829 w 3592286"/>
              <a:gd name="connsiteY2" fmla="*/ 1132114 h 2612571"/>
              <a:gd name="connsiteX3" fmla="*/ 968829 w 3592286"/>
              <a:gd name="connsiteY3" fmla="*/ 903514 h 2612571"/>
              <a:gd name="connsiteX4" fmla="*/ 2275115 w 3592286"/>
              <a:gd name="connsiteY4" fmla="*/ 903514 h 2612571"/>
              <a:gd name="connsiteX5" fmla="*/ 2286000 w 3592286"/>
              <a:gd name="connsiteY5" fmla="*/ 0 h 2612571"/>
              <a:gd name="connsiteX6" fmla="*/ 3592286 w 3592286"/>
              <a:gd name="connsiteY6" fmla="*/ 10886 h 26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2286" h="2612571">
                <a:moveTo>
                  <a:pt x="0" y="2612571"/>
                </a:moveTo>
                <a:lnTo>
                  <a:pt x="0" y="1132114"/>
                </a:lnTo>
                <a:lnTo>
                  <a:pt x="968829" y="1132114"/>
                </a:lnTo>
                <a:lnTo>
                  <a:pt x="968829" y="903514"/>
                </a:lnTo>
                <a:lnTo>
                  <a:pt x="2275115" y="903514"/>
                </a:lnTo>
                <a:lnTo>
                  <a:pt x="2286000" y="0"/>
                </a:lnTo>
                <a:lnTo>
                  <a:pt x="3592286" y="10886"/>
                </a:lnTo>
              </a:path>
            </a:pathLst>
          </a:custGeom>
          <a:noFill/>
          <a:ln w="508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7975600" y="3024188"/>
            <a:ext cx="9128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FF0000"/>
                </a:solidFill>
              </a:rPr>
              <a:t>STMC</a:t>
            </a:r>
            <a:endParaRPr lang="de-DE" altLang="de-DE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927975" y="1550988"/>
            <a:ext cx="879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/>
              <a:t>LTMC</a:t>
            </a:r>
            <a:endParaRPr lang="de-DE" altLang="de-DE" sz="2000" b="1">
              <a:latin typeface="Times New Roman" pitchFamily="18" charset="0"/>
            </a:endParaRPr>
          </a:p>
        </p:txBody>
      </p:sp>
      <p:sp>
        <p:nvSpPr>
          <p:cNvPr id="33816" name="Freeform 4"/>
          <p:cNvSpPr>
            <a:spLocks/>
          </p:cNvSpPr>
          <p:nvPr/>
        </p:nvSpPr>
        <p:spPr bwMode="auto">
          <a:xfrm>
            <a:off x="525463" y="3698875"/>
            <a:ext cx="8305800" cy="2863850"/>
          </a:xfrm>
          <a:custGeom>
            <a:avLst/>
            <a:gdLst>
              <a:gd name="T0" fmla="*/ 0 w 8305800"/>
              <a:gd name="T1" fmla="*/ 2852058 h 2862943"/>
              <a:gd name="T2" fmla="*/ 1632857 w 8305800"/>
              <a:gd name="T3" fmla="*/ 2862943 h 2862943"/>
              <a:gd name="T4" fmla="*/ 1632857 w 8305800"/>
              <a:gd name="T5" fmla="*/ 2536372 h 2862943"/>
              <a:gd name="T6" fmla="*/ 4822371 w 8305800"/>
              <a:gd name="T7" fmla="*/ 2536372 h 2862943"/>
              <a:gd name="T8" fmla="*/ 4833257 w 8305800"/>
              <a:gd name="T9" fmla="*/ 957943 h 2862943"/>
              <a:gd name="T10" fmla="*/ 7010400 w 8305800"/>
              <a:gd name="T11" fmla="*/ 947058 h 2862943"/>
              <a:gd name="T12" fmla="*/ 7021286 w 8305800"/>
              <a:gd name="T13" fmla="*/ 0 h 2862943"/>
              <a:gd name="T14" fmla="*/ 8305800 w 8305800"/>
              <a:gd name="T15" fmla="*/ 21772 h 28629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05800" h="2862943">
                <a:moveTo>
                  <a:pt x="0" y="2852058"/>
                </a:moveTo>
                <a:lnTo>
                  <a:pt x="1632857" y="2862943"/>
                </a:lnTo>
                <a:lnTo>
                  <a:pt x="1632857" y="2536372"/>
                </a:lnTo>
                <a:lnTo>
                  <a:pt x="4822371" y="2536372"/>
                </a:lnTo>
                <a:cubicBezTo>
                  <a:pt x="4826000" y="2010229"/>
                  <a:pt x="4829628" y="1484086"/>
                  <a:pt x="4833257" y="957943"/>
                </a:cubicBezTo>
                <a:lnTo>
                  <a:pt x="7010400" y="947058"/>
                </a:lnTo>
                <a:lnTo>
                  <a:pt x="7021286" y="0"/>
                </a:lnTo>
                <a:lnTo>
                  <a:pt x="8305800" y="21772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6053138" y="730250"/>
            <a:ext cx="12811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000" b="1"/>
              <a:t>Strategic</a:t>
            </a:r>
            <a:br>
              <a:rPr lang="de-DE" altLang="de-DE" sz="2000" b="1"/>
            </a:br>
            <a:r>
              <a:rPr lang="de-DE" altLang="de-DE" sz="2000" b="1"/>
              <a:t>bidding </a:t>
            </a:r>
            <a:endParaRPr lang="de-DE" altLang="de-DE" sz="2000" b="1">
              <a:latin typeface="Times New Roman" pitchFamily="18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205038" y="98425"/>
            <a:ext cx="53276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>
              <a:spcBef>
                <a:spcPct val="20000"/>
              </a:spcBef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Prices under scarce</a:t>
            </a:r>
            <a:b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capacities </a:t>
            </a:r>
            <a:endParaRPr lang="de-DE" sz="3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3845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8" grpId="0" animBg="1"/>
      <p:bldP spid="440333" grpId="0"/>
      <p:bldP spid="440337" grpId="0" animBg="1"/>
      <p:bldP spid="24" grpId="0" animBg="1"/>
      <p:bldP spid="25" grpId="0"/>
      <p:bldP spid="32" grpId="0" animBg="1"/>
      <p:bldP spid="34" grpId="0" animBg="1"/>
      <p:bldP spid="35" grpId="0"/>
      <p:bldP spid="28" grpId="0"/>
      <p:bldP spid="31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87413"/>
            <a:ext cx="8151812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97375" y="2185988"/>
            <a:ext cx="1350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/>
              <a:t>Demand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32363" y="2565400"/>
            <a:ext cx="433387" cy="879475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31913" y="-100013"/>
            <a:ext cx="5903912" cy="1081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 Supply and 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Demand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87425" y="1125538"/>
            <a:ext cx="23749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/>
              <a:t>RES Production</a:t>
            </a:r>
            <a:br>
              <a:rPr lang="en-US" altLang="de-DE" sz="2400"/>
            </a:br>
            <a:r>
              <a:rPr lang="en-US" altLang="de-DE" sz="2400"/>
              <a:t>         &gt; Demand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68538" y="1874838"/>
            <a:ext cx="358775" cy="133826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71775" y="1895475"/>
            <a:ext cx="863600" cy="12461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03575" y="1874838"/>
            <a:ext cx="1439863" cy="149066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300788" y="1128713"/>
            <a:ext cx="2379662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/>
              <a:t>RES Production</a:t>
            </a:r>
            <a:br>
              <a:rPr lang="en-US" altLang="de-DE" sz="2400"/>
            </a:br>
            <a:r>
              <a:rPr lang="en-US" altLang="de-DE" sz="2400"/>
              <a:t>         &lt; Demand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032500" y="1874838"/>
            <a:ext cx="842963" cy="21304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067550" y="1958975"/>
            <a:ext cx="422275" cy="22621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956550" y="1958975"/>
            <a:ext cx="144463" cy="18303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2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817563"/>
            <a:ext cx="9037637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8338" y="0"/>
            <a:ext cx="68405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Key term of the future:</a:t>
            </a:r>
            <a:b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Residual load</a:t>
            </a:r>
            <a:b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(base load is “dead”)   </a:t>
            </a:r>
            <a:endParaRPr lang="de-DE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2" name="Rechteck 4"/>
          <p:cNvSpPr>
            <a:spLocks noChangeArrowheads="1"/>
          </p:cNvSpPr>
          <p:nvPr/>
        </p:nvSpPr>
        <p:spPr bwMode="auto">
          <a:xfrm>
            <a:off x="2700338" y="2270125"/>
            <a:ext cx="1871662" cy="280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 sz="28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293" name="Rechteck 5"/>
          <p:cNvSpPr>
            <a:spLocks noChangeArrowheads="1"/>
          </p:cNvSpPr>
          <p:nvPr/>
        </p:nvSpPr>
        <p:spPr bwMode="auto">
          <a:xfrm>
            <a:off x="1331913" y="4365625"/>
            <a:ext cx="2160587" cy="280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 sz="28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728663" y="4275138"/>
            <a:ext cx="254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400"/>
              <a:t>Excess electricity</a:t>
            </a:r>
          </a:p>
        </p:txBody>
      </p:sp>
      <p:cxnSp>
        <p:nvCxnSpPr>
          <p:cNvPr id="8" name="Gerade Verbindung 7"/>
          <p:cNvCxnSpPr>
            <a:cxnSpLocks noChangeShapeType="1"/>
          </p:cNvCxnSpPr>
          <p:nvPr/>
        </p:nvCxnSpPr>
        <p:spPr bwMode="auto">
          <a:xfrm>
            <a:off x="827088" y="3357563"/>
            <a:ext cx="8137525" cy="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446338" y="1857375"/>
            <a:ext cx="237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400"/>
              <a:t>Under coverage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98438" y="6032500"/>
            <a:ext cx="9251951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spcBef>
                <a:spcPct val="200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Residual load = Load – non-flexible generation   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060450" y="3429000"/>
            <a:ext cx="1639888" cy="727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2124075" y="5157788"/>
            <a:ext cx="1711325" cy="36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3184525" y="4202113"/>
            <a:ext cx="1639888" cy="725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 flipV="1">
            <a:off x="1879600" y="2411413"/>
            <a:ext cx="1612900" cy="195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4211638" y="1857375"/>
            <a:ext cx="3455987" cy="749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4824413" y="2508250"/>
            <a:ext cx="1711325" cy="488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82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99220"/>
            <a:ext cx="8175625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78613" y="1365995"/>
            <a:ext cx="53975" cy="1944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0" name="TextBox 13"/>
          <p:cNvSpPr txBox="1">
            <a:spLocks noChangeArrowheads="1"/>
          </p:cNvSpPr>
          <p:nvPr/>
        </p:nvSpPr>
        <p:spPr bwMode="auto">
          <a:xfrm>
            <a:off x="6372225" y="956420"/>
            <a:ext cx="1941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>
                <a:cs typeface="Arial" pitchFamily="34" charset="0"/>
              </a:rPr>
              <a:t>Fix costs per kWh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732588" y="1365995"/>
            <a:ext cx="1295400" cy="2197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124075" y="1124695"/>
            <a:ext cx="4103688" cy="601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0063" y="116632"/>
            <a:ext cx="68405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spcBef>
                <a:spcPct val="20000"/>
              </a:spcBef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Auswirkungen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auf GUD-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Kraftwerke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100331" y="6309320"/>
            <a:ext cx="2016422" cy="647973"/>
          </a:xfrm>
          <a:prstGeom prst="ellips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475656" y="5985333"/>
            <a:ext cx="2016422" cy="647973"/>
          </a:xfrm>
          <a:prstGeom prst="ellipse">
            <a:avLst/>
          </a:prstGeom>
          <a:solidFill>
            <a:schemeClr val="bg1"/>
          </a:solidFill>
          <a:ln w="730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1000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697389" y="5985333"/>
            <a:ext cx="2016422" cy="647973"/>
          </a:xfrm>
          <a:prstGeom prst="ellipse">
            <a:avLst/>
          </a:prstGeom>
          <a:solidFill>
            <a:schemeClr val="bg1"/>
          </a:solidFill>
          <a:ln w="730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6</a:t>
            </a:r>
            <a:r>
              <a:rPr lang="en-US" sz="2400" b="1" dirty="0" smtClean="0">
                <a:solidFill>
                  <a:srgbClr val="0000FF"/>
                </a:solidFill>
              </a:rPr>
              <a:t>000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5866782" y="956420"/>
            <a:ext cx="2808906" cy="1197520"/>
          </a:xfrm>
          <a:prstGeom prst="ellipse">
            <a:avLst/>
          </a:prstGeom>
          <a:solidFill>
            <a:schemeClr val="bg1"/>
          </a:solidFill>
          <a:ln w="730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/>
              <a:t>Fixe </a:t>
            </a:r>
            <a:r>
              <a:rPr lang="en-US" sz="2400" b="1" dirty="0" err="1" smtClean="0"/>
              <a:t>Kosten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je kWh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123692" y="764704"/>
            <a:ext cx="0" cy="3050803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678613" y="3310682"/>
            <a:ext cx="0" cy="536039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98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064500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1350" y="1536700"/>
            <a:ext cx="225583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0000"/>
                </a:solidFill>
              </a:rPr>
              <a:t>Electricity price</a:t>
            </a:r>
            <a:br>
              <a:rPr lang="en-US" altLang="de-DE" sz="2400">
                <a:solidFill>
                  <a:srgbClr val="FF0000"/>
                </a:solidFill>
              </a:rPr>
            </a:br>
            <a:r>
              <a:rPr lang="en-US" altLang="de-DE" sz="2400">
                <a:solidFill>
                  <a:srgbClr val="FF0000"/>
                </a:solidFill>
              </a:rPr>
              <a:t>       = high !  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59413" y="1412875"/>
            <a:ext cx="552450" cy="28575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459413" y="1412875"/>
            <a:ext cx="1560512" cy="53816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616575" y="1412875"/>
            <a:ext cx="2268538" cy="79216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15616" y="125978"/>
            <a:ext cx="583247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Temporarily high prices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79475" y="4584700"/>
            <a:ext cx="277653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Electricity price = 0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      (or negative)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47925" y="5449888"/>
            <a:ext cx="179388" cy="93662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59113" y="5373688"/>
            <a:ext cx="539750" cy="100647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28988" y="5300663"/>
            <a:ext cx="1162050" cy="10795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2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9" y="980728"/>
            <a:ext cx="8035751" cy="520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1598186" y="836712"/>
            <a:ext cx="4269958" cy="864096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2" y="70520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Are </a:t>
            </a:r>
            <a:r>
              <a:rPr lang="de-DE" sz="3200" b="1" dirty="0" err="1" smtClean="0">
                <a:solidFill>
                  <a:srgbClr val="FF0000"/>
                </a:solidFill>
              </a:rPr>
              <a:t>these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prices</a:t>
            </a:r>
            <a:r>
              <a:rPr lang="de-DE" sz="3200" b="1" dirty="0" smtClean="0">
                <a:solidFill>
                  <a:srgbClr val="FF0000"/>
                </a:solidFill>
              </a:rPr>
              <a:t> TOO HIGH? 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827584" y="1874440"/>
            <a:ext cx="0" cy="3367335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65583" y="1412776"/>
            <a:ext cx="649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 smtClean="0"/>
              <a:t>p</a:t>
            </a:r>
            <a:r>
              <a:rPr lang="de-DE" sz="3200" b="1" baseline="-25000" dirty="0" smtClean="0"/>
              <a:t>t1</a:t>
            </a:r>
            <a:endParaRPr lang="de-DE" sz="3200" b="1" baseline="-25000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28427" y="5013176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/>
              <a:t>p</a:t>
            </a:r>
            <a:r>
              <a:rPr lang="de-DE" sz="3200" b="1" baseline="-25000" dirty="0"/>
              <a:t>t2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 rot="-5400000">
            <a:off x="-993811" y="3234172"/>
            <a:ext cx="295232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b="1" dirty="0" smtClean="0">
                <a:solidFill>
                  <a:srgbClr val="0000FF"/>
                </a:solidFill>
              </a:rPr>
              <a:t>New price spreads </a:t>
            </a:r>
            <a:endParaRPr lang="de-DE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32676" y="5805264"/>
            <a:ext cx="83712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These </a:t>
            </a:r>
            <a:r>
              <a:rPr lang="de-AT" sz="3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price</a:t>
            </a:r>
            <a:r>
              <a:rPr lang="de-AT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spreads</a:t>
            </a:r>
            <a:r>
              <a:rPr lang="de-AT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provide</a:t>
            </a:r>
            <a:r>
              <a:rPr lang="de-AT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incentives</a:t>
            </a:r>
            <a:r>
              <a:rPr lang="de-AT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de-AT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de-AT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sz="32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f</a:t>
            </a:r>
            <a:r>
              <a:rPr lang="de-AT" sz="3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or</a:t>
            </a:r>
            <a:r>
              <a:rPr lang="de-AT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sz="3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new</a:t>
            </a:r>
            <a:r>
              <a:rPr lang="de-AT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flexible </a:t>
            </a:r>
            <a:r>
              <a:rPr lang="de-AT" sz="3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solutions</a:t>
            </a:r>
            <a:r>
              <a:rPr lang="de-AT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!!!!</a:t>
            </a:r>
            <a:endParaRPr lang="de-AT" sz="3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35"/>
          <p:cNvCxnSpPr/>
          <p:nvPr/>
        </p:nvCxnSpPr>
        <p:spPr>
          <a:xfrm flipH="1">
            <a:off x="4860032" y="4941169"/>
            <a:ext cx="3096344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224292" y="4365104"/>
            <a:ext cx="43924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Negative </a:t>
            </a:r>
            <a:r>
              <a:rPr lang="de-DE" sz="2400" b="1" dirty="0" err="1" smtClean="0">
                <a:solidFill>
                  <a:srgbClr val="FF0000"/>
                </a:solidFill>
              </a:rPr>
              <a:t>prices</a:t>
            </a:r>
            <a:r>
              <a:rPr lang="de-DE" sz="2400" b="1" dirty="0" smtClean="0">
                <a:solidFill>
                  <a:srgbClr val="FF0000"/>
                </a:solidFill>
              </a:rPr>
              <a:t>! 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  <p:bldP spid="3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1859" y="1196752"/>
            <a:ext cx="9144000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 smtClean="0"/>
              <a:t>Given this price pattern it would be</a:t>
            </a:r>
            <a:br>
              <a:rPr lang="de-DE" sz="3200" b="1" dirty="0" smtClean="0"/>
            </a:br>
            <a:r>
              <a:rPr lang="de-DE" sz="3200" b="1" dirty="0" smtClean="0"/>
              <a:t> attractive for (some) power plant operators</a:t>
            </a:r>
            <a:br>
              <a:rPr lang="de-DE" sz="3200" b="1" dirty="0" smtClean="0"/>
            </a:br>
            <a:r>
              <a:rPr lang="de-DE" sz="3200" b="1" dirty="0" smtClean="0"/>
              <a:t> to stay in the market </a:t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b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de-DE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REVISED ENERGY-ONLY MARKET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endParaRPr 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1403648" y="70520"/>
            <a:ext cx="596351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DIMENSIONS OF ELECTRICITY MARKETS</a:t>
            </a:r>
            <a:endParaRPr lang="de-DE" sz="36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522347" y="4077072"/>
            <a:ext cx="0" cy="2335033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rgbClr val="CC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313018" y="639633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SMART GRIDS</a:t>
            </a:r>
            <a:endParaRPr lang="en-US" sz="2400" b="1" dirty="0">
              <a:solidFill>
                <a:srgbClr val="CC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294140" y="4077072"/>
            <a:ext cx="2246706" cy="1296144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95536" y="5534942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GRID EXTENTION</a:t>
            </a:r>
            <a:endParaRPr lang="en-US" sz="2400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2195736" y="2636912"/>
            <a:ext cx="2326611" cy="1440160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50887" y="2032391"/>
            <a:ext cx="190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STORAGES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4559478" y="2852936"/>
            <a:ext cx="2316778" cy="1224136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444208" y="5549949"/>
            <a:ext cx="27831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DEMAND</a:t>
            </a:r>
            <a:br>
              <a:rPr lang="en-US" sz="2400" b="1" dirty="0" smtClean="0">
                <a:solidFill>
                  <a:srgbClr val="00FF00"/>
                </a:solidFill>
              </a:rPr>
            </a:br>
            <a:r>
              <a:rPr lang="en-US" sz="2400" b="1" dirty="0" smtClean="0">
                <a:solidFill>
                  <a:srgbClr val="00FF00"/>
                </a:solidFill>
              </a:rPr>
              <a:t> RESPONSE</a:t>
            </a:r>
            <a:br>
              <a:rPr lang="en-US" sz="2400" b="1" dirty="0" smtClean="0">
                <a:solidFill>
                  <a:srgbClr val="00FF00"/>
                </a:solidFill>
              </a:rPr>
            </a:br>
            <a:r>
              <a:rPr lang="en-US" sz="2400" b="1" dirty="0" smtClean="0">
                <a:solidFill>
                  <a:srgbClr val="00FF00"/>
                </a:solidFill>
              </a:rPr>
              <a:t>(PRICE SIGNALS)</a:t>
            </a:r>
            <a:endParaRPr lang="en-US" sz="2400" b="1" dirty="0">
              <a:solidFill>
                <a:srgbClr val="00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540846" y="4077072"/>
            <a:ext cx="2335410" cy="1457870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012515" y="1616892"/>
            <a:ext cx="2510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CC33"/>
                </a:solidFill>
              </a:rPr>
              <a:t>DEMAND-SIDE </a:t>
            </a:r>
            <a:br>
              <a:rPr lang="en-US" sz="2400" b="1" dirty="0" smtClean="0">
                <a:solidFill>
                  <a:srgbClr val="33CC33"/>
                </a:solidFill>
              </a:rPr>
            </a:br>
            <a:r>
              <a:rPr lang="en-US" sz="2400" b="1" dirty="0" smtClean="0">
                <a:solidFill>
                  <a:srgbClr val="33CC33"/>
                </a:solidFill>
              </a:rPr>
              <a:t>MANAGEMENT </a:t>
            </a:r>
            <a:br>
              <a:rPr lang="en-US" sz="2400" b="1" dirty="0" smtClean="0">
                <a:solidFill>
                  <a:srgbClr val="33CC33"/>
                </a:solidFill>
              </a:rPr>
            </a:br>
            <a:r>
              <a:rPr lang="en-US" sz="2400" b="1" dirty="0" smtClean="0">
                <a:solidFill>
                  <a:srgbClr val="33CC33"/>
                </a:solidFill>
              </a:rPr>
              <a:t>(TECHNICAL)</a:t>
            </a:r>
            <a:endParaRPr lang="en-US" sz="2400" b="1" dirty="0">
              <a:solidFill>
                <a:srgbClr val="33CC33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525185" y="1628800"/>
            <a:ext cx="15661" cy="2376264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3771693" y="983038"/>
            <a:ext cx="150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SUPPLY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  <p:bldP spid="20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0" y="1061536"/>
            <a:ext cx="8850232" cy="579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hteck 2"/>
          <p:cNvSpPr>
            <a:spLocks noChangeArrowheads="1"/>
          </p:cNvSpPr>
          <p:nvPr/>
        </p:nvSpPr>
        <p:spPr bwMode="auto">
          <a:xfrm>
            <a:off x="539750" y="-26988"/>
            <a:ext cx="77501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de-DE" sz="3200" b="1" dirty="0" smtClean="0">
                <a:solidFill>
                  <a:srgbClr val="FF0000"/>
                </a:solidFill>
                <a:latin typeface="Arial" pitchFamily="34" charset="0"/>
              </a:rPr>
              <a:t>1. Introduction:</a:t>
            </a:r>
            <a:br>
              <a:rPr lang="en-GB" altLang="de-DE" sz="32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GB" altLang="de-DE" sz="3200" b="1" dirty="0" smtClean="0">
                <a:solidFill>
                  <a:srgbClr val="FF0000"/>
                </a:solidFill>
                <a:latin typeface="Arial" pitchFamily="34" charset="0"/>
              </a:rPr>
              <a:t> Electricity generation EU-28 </a:t>
            </a:r>
            <a:endParaRPr lang="de-DE" altLang="de-DE" sz="3200" b="1" dirty="0">
              <a:solidFill>
                <a:srgbClr val="FF0000"/>
              </a:solidFill>
              <a:latin typeface="Arial" pitchFamily="34" charset="0"/>
            </a:endParaRPr>
          </a:p>
        </p:txBody>
      </p:sp>
      <p:cxnSp>
        <p:nvCxnSpPr>
          <p:cNvPr id="4" name="Gerade Verbindung mit Pfeil 3"/>
          <p:cNvCxnSpPr>
            <a:cxnSpLocks noChangeShapeType="1"/>
          </p:cNvCxnSpPr>
          <p:nvPr/>
        </p:nvCxnSpPr>
        <p:spPr bwMode="auto">
          <a:xfrm flipH="1" flipV="1">
            <a:off x="5525882" y="3667544"/>
            <a:ext cx="431800" cy="1073150"/>
          </a:xfrm>
          <a:prstGeom prst="straightConnector1">
            <a:avLst/>
          </a:prstGeom>
          <a:noFill/>
          <a:ln w="73025" algn="ctr">
            <a:solidFill>
              <a:srgbClr val="339933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>
            <a:cxnSpLocks noChangeShapeType="1"/>
          </p:cNvCxnSpPr>
          <p:nvPr/>
        </p:nvCxnSpPr>
        <p:spPr bwMode="auto">
          <a:xfrm flipH="1" flipV="1">
            <a:off x="7452320" y="2094416"/>
            <a:ext cx="503238" cy="1993900"/>
          </a:xfrm>
          <a:prstGeom prst="straightConnector1">
            <a:avLst/>
          </a:prstGeom>
          <a:noFill/>
          <a:ln w="73025" algn="ctr">
            <a:solidFill>
              <a:srgbClr val="339933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>
            <a:cxnSpLocks noChangeShapeType="1"/>
          </p:cNvCxnSpPr>
          <p:nvPr/>
        </p:nvCxnSpPr>
        <p:spPr bwMode="auto">
          <a:xfrm flipV="1">
            <a:off x="2411760" y="2780928"/>
            <a:ext cx="331788" cy="1069975"/>
          </a:xfrm>
          <a:prstGeom prst="straightConnector1">
            <a:avLst/>
          </a:prstGeom>
          <a:noFill/>
          <a:ln w="7302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Ellipse 10"/>
          <p:cNvSpPr/>
          <p:nvPr/>
        </p:nvSpPr>
        <p:spPr bwMode="auto">
          <a:xfrm rot="5400000">
            <a:off x="5959099" y="2934833"/>
            <a:ext cx="1402265" cy="1296143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600" y="83366"/>
            <a:ext cx="645414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6. NEED FOR NEW MARKET MODELS </a:t>
            </a:r>
            <a:endParaRPr lang="de-D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7" y="895805"/>
            <a:ext cx="8971855" cy="580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985838" y="115888"/>
            <a:ext cx="64452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990600" lvl="1" indent="-533400" algn="ctr">
              <a:spcBef>
                <a:spcPct val="20000"/>
              </a:spcBef>
              <a:defRPr/>
            </a:pPr>
            <a:r>
              <a:rPr lang="de-DE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Classified</a:t>
            </a:r>
            <a:r>
              <a:rPr lang="de-DE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residual </a:t>
            </a:r>
            <a:r>
              <a:rPr lang="de-DE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load</a:t>
            </a:r>
            <a:r>
              <a:rPr lang="de-DE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6013" y="2852738"/>
            <a:ext cx="274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/>
              <a:t>Under coverage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46700" y="4852988"/>
            <a:ext cx="3025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/>
              <a:t>Surplus due to excess </a:t>
            </a:r>
            <a:br>
              <a:rPr lang="en-US" altLang="de-DE"/>
            </a:br>
            <a:r>
              <a:rPr lang="en-US" altLang="de-DE"/>
              <a:t>generation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84168" y="2578327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3200" b="1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5963" y="4005263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3200" b="1" dirty="0"/>
              <a:t>2030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899592" y="3717032"/>
            <a:ext cx="7920880" cy="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>
          <a:xfrm flipV="1">
            <a:off x="6891338" y="3860800"/>
            <a:ext cx="849312" cy="944563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6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4614"/>
            <a:ext cx="838190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83568" y="1412776"/>
            <a:ext cx="1080120" cy="1080120"/>
          </a:xfrm>
          <a:prstGeom prst="ellipse">
            <a:avLst/>
          </a:prstGeom>
          <a:noFill/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 bwMode="auto">
          <a:xfrm>
            <a:off x="1763688" y="1952836"/>
            <a:ext cx="746965" cy="0"/>
          </a:xfrm>
          <a:prstGeom prst="straightConnector1">
            <a:avLst/>
          </a:prstGeom>
          <a:solidFill>
            <a:schemeClr val="accent1"/>
          </a:solidFill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195736" y="2184314"/>
            <a:ext cx="1512168" cy="913179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650392" y="1661094"/>
            <a:ext cx="2746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coverage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64725" y="3861048"/>
            <a:ext cx="1866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Excess </a:t>
            </a:r>
            <a:br>
              <a:rPr lang="en-US" dirty="0" smtClean="0"/>
            </a:b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53" y="-28125"/>
            <a:ext cx="66081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4384362" y="3098918"/>
            <a:ext cx="1440160" cy="1368152"/>
          </a:xfrm>
          <a:prstGeom prst="straightConnector1">
            <a:avLst/>
          </a:prstGeom>
          <a:solidFill>
            <a:schemeClr val="accent1"/>
          </a:solidFill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824522" y="1891927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to cover?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5194" y="807095"/>
            <a:ext cx="40001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Classified residual load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151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7544" y="1761783"/>
            <a:ext cx="8351837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de-DE" sz="3600" b="1" dirty="0" smtClean="0">
                <a:solidFill>
                  <a:srgbClr val="0000FF"/>
                </a:solidFill>
              </a:rPr>
              <a:t>By a </a:t>
            </a:r>
            <a:r>
              <a:rPr lang="de-DE" sz="3600" b="1" dirty="0" smtClean="0">
                <a:solidFill>
                  <a:srgbClr val="FF0000"/>
                </a:solidFill>
              </a:rPr>
              <a:t>regulated capacity „market“ ?</a:t>
            </a:r>
            <a:endParaRPr lang="de-DE" sz="3600" b="1" dirty="0" smtClean="0">
              <a:solidFill>
                <a:srgbClr val="0000FF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de-DE" sz="3600" b="1" dirty="0" smtClean="0"/>
              <a:t>or</a:t>
            </a:r>
            <a:endParaRPr lang="de-DE" sz="36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3" y="3902338"/>
            <a:ext cx="83518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de-DE" sz="3600" b="1" dirty="0" smtClean="0"/>
              <a:t>By </a:t>
            </a:r>
            <a:r>
              <a:rPr lang="de-DE" sz="3600" b="1" dirty="0" smtClean="0">
                <a:solidFill>
                  <a:srgbClr val="FF0000"/>
                </a:solidFill>
              </a:rPr>
              <a:t>competition </a:t>
            </a:r>
            <a:r>
              <a:rPr lang="de-DE" sz="3600" b="1" dirty="0" smtClean="0">
                <a:solidFill>
                  <a:srgbClr val="0000FF"/>
                </a:solidFill>
              </a:rPr>
              <a:t>between supply-side and demand-side technologies </a:t>
            </a:r>
            <a:r>
              <a:rPr lang="de-DE" sz="3600" b="1" dirty="0">
                <a:solidFill>
                  <a:srgbClr val="0000FF"/>
                </a:solidFill>
              </a:rPr>
              <a:t>(</a:t>
            </a:r>
            <a:r>
              <a:rPr lang="de-DE" sz="3600" b="1" dirty="0" smtClean="0">
                <a:solidFill>
                  <a:srgbClr val="0000FF"/>
                </a:solidFill>
              </a:rPr>
              <a:t>incl</a:t>
            </a:r>
            <a:r>
              <a:rPr lang="de-DE" sz="3600" b="1" dirty="0">
                <a:solidFill>
                  <a:srgbClr val="0000FF"/>
                </a:solidFill>
              </a:rPr>
              <a:t>. </a:t>
            </a:r>
            <a:r>
              <a:rPr lang="de-DE" sz="3600" b="1" dirty="0" smtClean="0">
                <a:solidFill>
                  <a:srgbClr val="0000FF"/>
                </a:solidFill>
              </a:rPr>
              <a:t>storages and </a:t>
            </a:r>
            <a:r>
              <a:rPr lang="de-DE" sz="3600" b="1" dirty="0" smtClean="0"/>
              <a:t>grid</a:t>
            </a:r>
            <a:r>
              <a:rPr lang="de-DE" sz="3600" b="1" dirty="0" smtClean="0">
                <a:solidFill>
                  <a:srgbClr val="0000FF"/>
                </a:solidFill>
              </a:rPr>
              <a:t>)?</a:t>
            </a:r>
            <a:endParaRPr lang="de-DE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82" y="908720"/>
            <a:ext cx="6516687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2195736" y="1844824"/>
            <a:ext cx="288032" cy="43924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220072" y="901524"/>
            <a:ext cx="1412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Very high prices </a:t>
            </a:r>
            <a:br>
              <a:rPr lang="en-US" sz="1800" b="1" dirty="0" smtClean="0"/>
            </a:br>
            <a:r>
              <a:rPr lang="en-US" sz="1800" b="1" dirty="0" smtClean="0"/>
              <a:t>(2000 EUR/MWh!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37379" y="2511683"/>
            <a:ext cx="288732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CC00"/>
                </a:solidFill>
              </a:rPr>
              <a:t>Load reduction due to</a:t>
            </a:r>
            <a:br>
              <a:rPr lang="en-US" sz="1800" b="1" dirty="0" smtClean="0">
                <a:solidFill>
                  <a:srgbClr val="00CC00"/>
                </a:solidFill>
              </a:rPr>
            </a:br>
            <a:r>
              <a:rPr lang="en-US" sz="1800" b="1" dirty="0" smtClean="0">
                <a:solidFill>
                  <a:srgbClr val="00CC00"/>
                </a:solidFill>
              </a:rPr>
              <a:t> Demand response to prices </a:t>
            </a:r>
            <a:endParaRPr lang="en-US" sz="1800" b="1" dirty="0">
              <a:solidFill>
                <a:srgbClr val="00CC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627784" y="1290826"/>
            <a:ext cx="0" cy="5539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687578" y="982469"/>
            <a:ext cx="217245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</a:rPr>
              <a:t>Extention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Transmission grid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2748610" y="1847398"/>
            <a:ext cx="311222" cy="19942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4469179" y="3557736"/>
            <a:ext cx="319916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6600"/>
                </a:solidFill>
              </a:rPr>
              <a:t>Load reduction due to</a:t>
            </a:r>
            <a:br>
              <a:rPr lang="en-US" sz="1800" b="1" dirty="0">
                <a:solidFill>
                  <a:srgbClr val="FF6600"/>
                </a:solidFill>
              </a:rPr>
            </a:br>
            <a:r>
              <a:rPr lang="en-US" sz="1800" b="1" dirty="0" smtClean="0">
                <a:solidFill>
                  <a:srgbClr val="FF6600"/>
                </a:solidFill>
              </a:rPr>
              <a:t> Demand-side management</a:t>
            </a:r>
            <a:br>
              <a:rPr lang="en-US" sz="1800" b="1" dirty="0" smtClean="0">
                <a:solidFill>
                  <a:srgbClr val="FF6600"/>
                </a:solidFill>
              </a:rPr>
            </a:br>
            <a:r>
              <a:rPr lang="en-US" sz="1800" b="1" dirty="0" smtClean="0">
                <a:solidFill>
                  <a:srgbClr val="FF6600"/>
                </a:solidFill>
              </a:rPr>
              <a:t>technical (e.g. cycling) </a:t>
            </a:r>
            <a:endParaRPr lang="en-US" sz="1800" b="1" dirty="0">
              <a:solidFill>
                <a:srgbClr val="FF66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386353" y="3377317"/>
            <a:ext cx="0" cy="1408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reeform 30"/>
          <p:cNvSpPr/>
          <p:nvPr/>
        </p:nvSpPr>
        <p:spPr bwMode="auto">
          <a:xfrm>
            <a:off x="2264229" y="4896856"/>
            <a:ext cx="5246914" cy="1177374"/>
          </a:xfrm>
          <a:custGeom>
            <a:avLst/>
            <a:gdLst>
              <a:gd name="connsiteX0" fmla="*/ 43542 w 5246914"/>
              <a:gd name="connsiteY0" fmla="*/ 0 h 1077686"/>
              <a:gd name="connsiteX1" fmla="*/ 2079171 w 5246914"/>
              <a:gd name="connsiteY1" fmla="*/ 0 h 1077686"/>
              <a:gd name="connsiteX2" fmla="*/ 3015342 w 5246914"/>
              <a:gd name="connsiteY2" fmla="*/ 381000 h 1077686"/>
              <a:gd name="connsiteX3" fmla="*/ 3701142 w 5246914"/>
              <a:gd name="connsiteY3" fmla="*/ 674914 h 1077686"/>
              <a:gd name="connsiteX4" fmla="*/ 4713514 w 5246914"/>
              <a:gd name="connsiteY4" fmla="*/ 925286 h 1077686"/>
              <a:gd name="connsiteX5" fmla="*/ 5246914 w 5246914"/>
              <a:gd name="connsiteY5" fmla="*/ 1077686 h 1077686"/>
              <a:gd name="connsiteX6" fmla="*/ 0 w 5246914"/>
              <a:gd name="connsiteY6" fmla="*/ 1066800 h 1077686"/>
              <a:gd name="connsiteX7" fmla="*/ 43542 w 5246914"/>
              <a:gd name="connsiteY7" fmla="*/ 0 h 107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6914" h="1077686">
                <a:moveTo>
                  <a:pt x="43542" y="0"/>
                </a:moveTo>
                <a:lnTo>
                  <a:pt x="2079171" y="0"/>
                </a:lnTo>
                <a:lnTo>
                  <a:pt x="3015342" y="381000"/>
                </a:lnTo>
                <a:lnTo>
                  <a:pt x="3701142" y="674914"/>
                </a:lnTo>
                <a:lnTo>
                  <a:pt x="4713514" y="925286"/>
                </a:lnTo>
                <a:lnTo>
                  <a:pt x="5246914" y="1077686"/>
                </a:lnTo>
                <a:lnTo>
                  <a:pt x="0" y="1066800"/>
                </a:lnTo>
                <a:lnTo>
                  <a:pt x="43542" y="0"/>
                </a:lnTo>
                <a:close/>
              </a:path>
            </a:pathLst>
          </a:custGeom>
          <a:pattFill prst="zigZag">
            <a:fgClr>
              <a:schemeClr val="bg1"/>
            </a:fgClr>
            <a:bgClr>
              <a:srgbClr val="0000FF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26670" y="5143090"/>
            <a:ext cx="198541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Storages</a:t>
            </a:r>
            <a:endParaRPr lang="en-US" sz="1800" b="1" dirty="0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034844" y="4912556"/>
            <a:ext cx="1024988" cy="91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323528" y="4696800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Smart Grids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249120" y="1847398"/>
            <a:ext cx="946" cy="15299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25"/>
          <p:cNvSpPr/>
          <p:nvPr/>
        </p:nvSpPr>
        <p:spPr bwMode="auto">
          <a:xfrm>
            <a:off x="2318656" y="3483428"/>
            <a:ext cx="1901741" cy="1413427"/>
          </a:xfrm>
          <a:custGeom>
            <a:avLst/>
            <a:gdLst>
              <a:gd name="connsiteX0" fmla="*/ 87086 w 1752600"/>
              <a:gd name="connsiteY0" fmla="*/ 0 h 1338942"/>
              <a:gd name="connsiteX1" fmla="*/ 272143 w 1752600"/>
              <a:gd name="connsiteY1" fmla="*/ 228600 h 1338942"/>
              <a:gd name="connsiteX2" fmla="*/ 544286 w 1752600"/>
              <a:gd name="connsiteY2" fmla="*/ 511628 h 1338942"/>
              <a:gd name="connsiteX3" fmla="*/ 816428 w 1752600"/>
              <a:gd name="connsiteY3" fmla="*/ 751114 h 1338942"/>
              <a:gd name="connsiteX4" fmla="*/ 1077686 w 1752600"/>
              <a:gd name="connsiteY4" fmla="*/ 968828 h 1338942"/>
              <a:gd name="connsiteX5" fmla="*/ 1371600 w 1752600"/>
              <a:gd name="connsiteY5" fmla="*/ 1175657 h 1338942"/>
              <a:gd name="connsiteX6" fmla="*/ 1752600 w 1752600"/>
              <a:gd name="connsiteY6" fmla="*/ 1338942 h 1338942"/>
              <a:gd name="connsiteX7" fmla="*/ 0 w 1752600"/>
              <a:gd name="connsiteY7" fmla="*/ 1317171 h 1338942"/>
              <a:gd name="connsiteX8" fmla="*/ 87086 w 1752600"/>
              <a:gd name="connsiteY8" fmla="*/ 0 h 13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2600" h="1338942">
                <a:moveTo>
                  <a:pt x="87086" y="0"/>
                </a:moveTo>
                <a:lnTo>
                  <a:pt x="272143" y="228600"/>
                </a:lnTo>
                <a:lnTo>
                  <a:pt x="544286" y="511628"/>
                </a:lnTo>
                <a:lnTo>
                  <a:pt x="816428" y="751114"/>
                </a:lnTo>
                <a:lnTo>
                  <a:pt x="1077686" y="968828"/>
                </a:lnTo>
                <a:lnTo>
                  <a:pt x="1371600" y="1175657"/>
                </a:lnTo>
                <a:lnTo>
                  <a:pt x="1752600" y="1338942"/>
                </a:lnTo>
                <a:lnTo>
                  <a:pt x="0" y="1317171"/>
                </a:lnTo>
                <a:lnTo>
                  <a:pt x="87086" y="0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06450" y="5896997"/>
            <a:ext cx="49000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Flexible </a:t>
            </a:r>
            <a:r>
              <a:rPr lang="en-US" sz="1800" b="1" dirty="0">
                <a:solidFill>
                  <a:schemeClr val="tx1"/>
                </a:solidFill>
              </a:rPr>
              <a:t>power plants </a:t>
            </a:r>
          </a:p>
        </p:txBody>
      </p:sp>
      <p:cxnSp>
        <p:nvCxnSpPr>
          <p:cNvPr id="4" name="Straight Connector 3"/>
          <p:cNvCxnSpPr>
            <a:endCxn id="31" idx="1"/>
          </p:cNvCxnSpPr>
          <p:nvPr/>
        </p:nvCxnSpPr>
        <p:spPr bwMode="auto">
          <a:xfrm flipV="1">
            <a:off x="2311127" y="4896856"/>
            <a:ext cx="2032273" cy="15700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198000" y="6525344"/>
            <a:ext cx="13773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Hours/year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403648" y="44624"/>
            <a:ext cx="596351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Flexible </a:t>
            </a:r>
            <a:r>
              <a:rPr lang="de-DE" sz="3600" b="1" dirty="0" err="1" smtClean="0">
                <a:solidFill>
                  <a:srgbClr val="FF0000"/>
                </a:solidFill>
              </a:rPr>
              <a:t>coverage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of</a:t>
            </a:r>
            <a:r>
              <a:rPr lang="de-DE" sz="3600" b="1" dirty="0" smtClean="0">
                <a:solidFill>
                  <a:srgbClr val="FF0000"/>
                </a:solidFill>
              </a:rPr>
              <a:t>   residual </a:t>
            </a:r>
            <a:r>
              <a:rPr lang="de-DE" sz="3600" b="1" dirty="0" err="1" smtClean="0">
                <a:solidFill>
                  <a:srgbClr val="FF0000"/>
                </a:solidFill>
              </a:rPr>
              <a:t>load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6200000">
            <a:off x="1167210" y="3618240"/>
            <a:ext cx="73129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2400" dirty="0" smtClean="0">
                <a:solidFill>
                  <a:schemeClr val="tx1"/>
                </a:solidFill>
              </a:rPr>
              <a:t>MW</a:t>
            </a:r>
            <a:endParaRPr lang="de-AT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051720" y="1290826"/>
            <a:ext cx="3312368" cy="1850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43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0" grpId="0" animBg="1"/>
      <p:bldP spid="29" grpId="0" animBg="1"/>
      <p:bldP spid="31" grpId="0" animBg="1"/>
      <p:bldP spid="33" grpId="0" animBg="1"/>
      <p:bldP spid="36" grpId="0"/>
      <p:bldP spid="26" grpId="0" animBg="1"/>
      <p:bldP spid="40" grpId="0" animBg="1"/>
      <p:bldP spid="2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899847" cy="57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 flipV="1">
            <a:off x="3347864" y="1497360"/>
            <a:ext cx="0" cy="2088232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4157" y="116632"/>
            <a:ext cx="705678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ECONOMIC INCENTIVES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45179" y="1988840"/>
            <a:ext cx="2895344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3200" b="1" dirty="0" smtClean="0"/>
              <a:t>Price  </a:t>
            </a:r>
            <a:r>
              <a:rPr lang="de-AT" sz="3200" b="1" dirty="0" err="1" smtClean="0"/>
              <a:t>spread</a:t>
            </a:r>
            <a:r>
              <a:rPr lang="de-AT" sz="3200" b="1" dirty="0" smtClean="0"/>
              <a:t>:</a:t>
            </a:r>
            <a:br>
              <a:rPr lang="de-AT" sz="3200" b="1" dirty="0" smtClean="0"/>
            </a:br>
            <a:r>
              <a:rPr lang="de-AT" sz="3200" b="1" dirty="0" smtClean="0"/>
              <a:t>50 EUR/MWh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5021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7" y="1052736"/>
            <a:ext cx="8791575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mit Pfeil 3"/>
          <p:cNvCxnSpPr/>
          <p:nvPr/>
        </p:nvCxnSpPr>
        <p:spPr bwMode="auto">
          <a:xfrm flipV="1">
            <a:off x="5004048" y="2780928"/>
            <a:ext cx="0" cy="1152128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222693" y="5762829"/>
            <a:ext cx="8727069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There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is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no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incentive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today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launch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flexibility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b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measures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except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control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power </a:t>
            </a:r>
            <a:r>
              <a:rPr lang="de-AT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market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)!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20072" y="2348880"/>
            <a:ext cx="3509294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</a:rPr>
              <a:t>Price </a:t>
            </a:r>
            <a:r>
              <a:rPr lang="de-AT" sz="3200" b="1" dirty="0" err="1" smtClean="0">
                <a:solidFill>
                  <a:srgbClr val="FF0000"/>
                </a:solidFill>
              </a:rPr>
              <a:t>spread</a:t>
            </a:r>
            <a:r>
              <a:rPr lang="de-AT" sz="3200" b="1" dirty="0" smtClean="0">
                <a:solidFill>
                  <a:srgbClr val="FF0000"/>
                </a:solidFill>
              </a:rPr>
              <a:t>:</a:t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smtClean="0">
                <a:solidFill>
                  <a:srgbClr val="FF0000"/>
                </a:solidFill>
              </a:rPr>
              <a:t>30 (!!!) EUR/MWh</a:t>
            </a:r>
            <a:endParaRPr lang="de-A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500559" y="3256158"/>
            <a:ext cx="2805543" cy="1618579"/>
          </a:xfrm>
          <a:prstGeom prst="rect">
            <a:avLst/>
          </a:prstGeom>
          <a:solidFill>
            <a:srgbClr val="99FFCC"/>
          </a:solidFill>
          <a:ln w="31750">
            <a:solidFill>
              <a:schemeClr val="tx1"/>
            </a:solidFill>
            <a:prstDash val="lg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  <a:p>
            <a:pPr algn="ctr"/>
            <a:endParaRPr lang="de-AT" sz="2200" dirty="0" smtClean="0">
              <a:solidFill>
                <a:schemeClr val="tx1"/>
              </a:solidFill>
            </a:endParaRPr>
          </a:p>
          <a:p>
            <a:pPr algn="ctr"/>
            <a:endParaRPr lang="de-AT" sz="2200" dirty="0">
              <a:solidFill>
                <a:schemeClr val="tx1"/>
              </a:solidFill>
            </a:endParaRPr>
          </a:p>
          <a:p>
            <a:pPr algn="ctr"/>
            <a:endParaRPr lang="de-AT" sz="2200" dirty="0" smtClean="0">
              <a:solidFill>
                <a:schemeClr val="tx1"/>
              </a:solidFill>
            </a:endParaRPr>
          </a:p>
          <a:p>
            <a:pPr algn="ctr"/>
            <a:r>
              <a:rPr lang="de-AT" sz="2200" dirty="0" err="1" smtClean="0">
                <a:solidFill>
                  <a:schemeClr val="tx1"/>
                </a:solidFill>
              </a:rPr>
              <a:t>Flexibility</a:t>
            </a:r>
            <a:r>
              <a:rPr lang="de-AT" sz="2200" dirty="0" smtClean="0">
                <a:solidFill>
                  <a:schemeClr val="tx1"/>
                </a:solidFill>
              </a:rPr>
              <a:t> </a:t>
            </a:r>
            <a:r>
              <a:rPr lang="de-AT" sz="2200" dirty="0" err="1" smtClean="0">
                <a:solidFill>
                  <a:schemeClr val="tx1"/>
                </a:solidFill>
              </a:rPr>
              <a:t>options</a:t>
            </a:r>
            <a:r>
              <a:rPr lang="de-AT" sz="2200" dirty="0" smtClean="0">
                <a:solidFill>
                  <a:schemeClr val="tx1"/>
                </a:solidFill>
              </a:rPr>
              <a:t> 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4" name="Raute 33"/>
          <p:cNvSpPr/>
          <p:nvPr/>
        </p:nvSpPr>
        <p:spPr>
          <a:xfrm>
            <a:off x="2752684" y="2308353"/>
            <a:ext cx="1893362" cy="904623"/>
          </a:xfrm>
          <a:prstGeom prst="diamond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dirty="0" err="1" smtClean="0">
                <a:solidFill>
                  <a:schemeClr val="tx1"/>
                </a:solidFill>
              </a:rPr>
              <a:t>Grid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7559825" y="2280058"/>
            <a:ext cx="1692695" cy="90462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smtClean="0">
                <a:solidFill>
                  <a:srgbClr val="0000FF"/>
                </a:solidFill>
              </a:rPr>
              <a:t>Demand</a:t>
            </a:r>
            <a:endParaRPr lang="de-AT" sz="2000" dirty="0">
              <a:solidFill>
                <a:srgbClr val="0000FF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5458540" y="2329525"/>
            <a:ext cx="1334881" cy="805688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de-AT" sz="2200" dirty="0" smtClean="0">
                <a:solidFill>
                  <a:schemeClr val="tx1"/>
                </a:solidFill>
              </a:rPr>
              <a:t>   </a:t>
            </a:r>
            <a:r>
              <a:rPr lang="de-AT" sz="2200" dirty="0" smtClean="0"/>
              <a:t>Supply</a:t>
            </a:r>
            <a:endParaRPr lang="de-AT" sz="2200" dirty="0"/>
          </a:p>
        </p:txBody>
      </p:sp>
      <p:sp>
        <p:nvSpPr>
          <p:cNvPr id="37" name="Gleichschenkliges Dreieck 36"/>
          <p:cNvSpPr/>
          <p:nvPr/>
        </p:nvSpPr>
        <p:spPr>
          <a:xfrm rot="5400000">
            <a:off x="151538" y="1824765"/>
            <a:ext cx="1848232" cy="1936301"/>
          </a:xfrm>
          <a:prstGeom prst="triangle">
            <a:avLst>
              <a:gd name="adj" fmla="val 50409"/>
            </a:avLst>
          </a:prstGeom>
          <a:solidFill>
            <a:schemeClr val="bg1"/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rgbClr val="FF0000"/>
              </a:solidFill>
            </a:endParaRPr>
          </a:p>
        </p:txBody>
      </p:sp>
      <p:sp>
        <p:nvSpPr>
          <p:cNvPr id="38" name="Gleichschenkliges Dreieck 37"/>
          <p:cNvSpPr/>
          <p:nvPr/>
        </p:nvSpPr>
        <p:spPr>
          <a:xfrm>
            <a:off x="1860361" y="3370592"/>
            <a:ext cx="1167275" cy="1006256"/>
          </a:xfrm>
          <a:prstGeom prst="triangl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4666452" y="2753313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89821" y="2351782"/>
            <a:ext cx="15429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</a:rPr>
              <a:t>Genera-</a:t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err="1" smtClean="0">
                <a:solidFill>
                  <a:srgbClr val="FF0000"/>
                </a:solidFill>
              </a:rPr>
              <a:t>tion</a:t>
            </a:r>
            <a:endParaRPr lang="de-AT" sz="3200" b="1" dirty="0">
              <a:solidFill>
                <a:srgbClr val="FF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767737" y="2730230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960602" y="2778789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2101003" y="3928902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Storage</a:t>
            </a:r>
            <a:endParaRPr lang="de-AT" dirty="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2708418" y="3124696"/>
            <a:ext cx="524826" cy="56768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2858414" y="3172905"/>
            <a:ext cx="519290" cy="60435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-151598" y="188640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4000" b="1" dirty="0" smtClean="0">
                <a:solidFill>
                  <a:srgbClr val="FF0000"/>
                </a:solidFill>
              </a:rPr>
              <a:t>OLD THINKING </a:t>
            </a:r>
            <a:endParaRPr lang="de-DE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160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978708" y="2762962"/>
            <a:ext cx="7404880" cy="2250214"/>
          </a:xfrm>
          <a:prstGeom prst="rect">
            <a:avLst/>
          </a:prstGeom>
          <a:solidFill>
            <a:srgbClr val="99FFCC"/>
          </a:solidFill>
          <a:ln w="31750">
            <a:solidFill>
              <a:schemeClr val="tx1"/>
            </a:solidFill>
            <a:prstDash val="lgDash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  <a:p>
            <a:pPr algn="ctr"/>
            <a:endParaRPr lang="de-AT" sz="2200" dirty="0" smtClean="0">
              <a:solidFill>
                <a:schemeClr val="tx1"/>
              </a:solidFill>
            </a:endParaRPr>
          </a:p>
          <a:p>
            <a:pPr algn="ctr"/>
            <a:endParaRPr lang="de-AT" sz="2200" dirty="0">
              <a:solidFill>
                <a:schemeClr val="tx1"/>
              </a:solidFill>
            </a:endParaRPr>
          </a:p>
          <a:p>
            <a:pPr algn="ctr"/>
            <a:endParaRPr lang="de-AT" sz="2200" dirty="0" smtClean="0">
              <a:solidFill>
                <a:schemeClr val="tx1"/>
              </a:solidFill>
            </a:endParaRPr>
          </a:p>
          <a:p>
            <a:pPr algn="ctr"/>
            <a:r>
              <a:rPr lang="de-AT" sz="2200" dirty="0" err="1" smtClean="0">
                <a:solidFill>
                  <a:schemeClr val="tx1"/>
                </a:solidFill>
              </a:rPr>
              <a:t>Flexibility</a:t>
            </a:r>
            <a:r>
              <a:rPr lang="de-AT" sz="2200" dirty="0" smtClean="0">
                <a:solidFill>
                  <a:schemeClr val="tx1"/>
                </a:solidFill>
              </a:rPr>
              <a:t> </a:t>
            </a:r>
            <a:r>
              <a:rPr lang="de-AT" sz="2200" dirty="0" err="1" smtClean="0">
                <a:solidFill>
                  <a:schemeClr val="tx1"/>
                </a:solidFill>
              </a:rPr>
              <a:t>options</a:t>
            </a:r>
            <a:r>
              <a:rPr lang="de-AT" sz="2200" dirty="0" smtClean="0">
                <a:solidFill>
                  <a:schemeClr val="tx1"/>
                </a:solidFill>
              </a:rPr>
              <a:t> 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4" name="Raute 33"/>
          <p:cNvSpPr/>
          <p:nvPr/>
        </p:nvSpPr>
        <p:spPr>
          <a:xfrm>
            <a:off x="2174582" y="2010980"/>
            <a:ext cx="1893362" cy="1535617"/>
          </a:xfrm>
          <a:prstGeom prst="diamond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dirty="0" err="1" smtClean="0">
                <a:solidFill>
                  <a:schemeClr val="tx1"/>
                </a:solidFill>
              </a:rPr>
              <a:t>Grid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7559825" y="2280058"/>
            <a:ext cx="1584175" cy="904623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00FF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 err="1" smtClean="0">
                <a:solidFill>
                  <a:srgbClr val="0000FF"/>
                </a:solidFill>
              </a:rPr>
              <a:t>Custo-mers</a:t>
            </a:r>
            <a:endParaRPr lang="de-AT" sz="2000" dirty="0">
              <a:solidFill>
                <a:srgbClr val="0000FF"/>
              </a:solidFill>
            </a:endParaRPr>
          </a:p>
        </p:txBody>
      </p:sp>
      <p:sp>
        <p:nvSpPr>
          <p:cNvPr id="38" name="Gleichschenkliges Dreieck 37"/>
          <p:cNvSpPr/>
          <p:nvPr/>
        </p:nvSpPr>
        <p:spPr>
          <a:xfrm>
            <a:off x="1122124" y="3719121"/>
            <a:ext cx="1703527" cy="1006256"/>
          </a:xfrm>
          <a:prstGeom prst="triangl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266528" y="2455871"/>
            <a:ext cx="1066123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87027" y="4222249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200" dirty="0" smtClean="0">
                <a:solidFill>
                  <a:schemeClr val="tx1"/>
                </a:solidFill>
              </a:rPr>
              <a:t>Storage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2140795" y="3139045"/>
            <a:ext cx="677468" cy="749024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2397082" y="3414580"/>
            <a:ext cx="631130" cy="73570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906952" y="2634773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782612" y="2632634"/>
            <a:ext cx="792088" cy="2139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90084" y="116632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New </a:t>
            </a:r>
            <a:r>
              <a:rPr lang="de-DE" sz="3200" b="1" dirty="0" err="1" smtClean="0">
                <a:solidFill>
                  <a:srgbClr val="FF0000"/>
                </a:solidFill>
              </a:rPr>
              <a:t>Thinking</a:t>
            </a:r>
            <a:r>
              <a:rPr lang="de-DE" sz="3200" b="1" dirty="0" smtClean="0">
                <a:solidFill>
                  <a:srgbClr val="FF0000"/>
                </a:solidFill>
              </a:rPr>
              <a:t>: Making </a:t>
            </a:r>
            <a:r>
              <a:rPr lang="de-DE" sz="3200" b="1" dirty="0" err="1" smtClean="0">
                <a:solidFill>
                  <a:srgbClr val="FF0000"/>
                </a:solidFill>
              </a:rPr>
              <a:t>the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electricity</a:t>
            </a:r>
            <a:r>
              <a:rPr lang="de-DE" sz="3200" b="1" dirty="0" smtClean="0">
                <a:solidFill>
                  <a:srgbClr val="FF0000"/>
                </a:solidFill>
              </a:rPr>
              <a:t/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err="1" smtClean="0">
                <a:solidFill>
                  <a:srgbClr val="FF0000"/>
                </a:solidFill>
              </a:rPr>
              <a:t>system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more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democratic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734915" y="1916832"/>
            <a:ext cx="2213349" cy="1743229"/>
          </a:xfrm>
          <a:prstGeom prst="rect">
            <a:avLst/>
          </a:prstGeom>
          <a:solidFill>
            <a:schemeClr val="bg1"/>
          </a:solidFill>
          <a:ln w="730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de-AT" sz="3200" b="1" dirty="0" err="1" smtClean="0">
                <a:solidFill>
                  <a:srgbClr val="FF0000"/>
                </a:solidFill>
              </a:rPr>
              <a:t>Balancing</a:t>
            </a:r>
            <a:r>
              <a:rPr lang="de-AT" sz="3200" b="1" dirty="0" smtClean="0">
                <a:solidFill>
                  <a:srgbClr val="FF0000"/>
                </a:solidFill>
              </a:rPr>
              <a:t/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smtClean="0">
                <a:solidFill>
                  <a:srgbClr val="FF0000"/>
                </a:solidFill>
              </a:rPr>
              <a:t>Group/</a:t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err="1" smtClean="0">
                <a:solidFill>
                  <a:srgbClr val="FF0000"/>
                </a:solidFill>
              </a:rPr>
              <a:t>Supplier</a:t>
            </a:r>
            <a:endParaRPr lang="de-AT" sz="3200" b="1" dirty="0">
              <a:solidFill>
                <a:srgbClr val="FF0000"/>
              </a:solidFill>
            </a:endParaRP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6931163" y="2936567"/>
            <a:ext cx="737181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3906952" y="2924944"/>
            <a:ext cx="827963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4" name="Gleichschenkliges Dreieck 23"/>
          <p:cNvSpPr/>
          <p:nvPr/>
        </p:nvSpPr>
        <p:spPr>
          <a:xfrm>
            <a:off x="6568414" y="3660062"/>
            <a:ext cx="1703527" cy="1006256"/>
          </a:xfrm>
          <a:prstGeom prst="triangl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854665" y="4222249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200" dirty="0" smtClean="0">
                <a:solidFill>
                  <a:schemeClr val="tx1"/>
                </a:solidFill>
              </a:rPr>
              <a:t>Storage</a:t>
            </a:r>
            <a:endParaRPr lang="de-AT" sz="2200" dirty="0">
              <a:solidFill>
                <a:schemeClr val="tx1"/>
              </a:solidFill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7520154" y="3184681"/>
            <a:ext cx="580238" cy="65167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7720782" y="3212826"/>
            <a:ext cx="631130" cy="73570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  <p:sp>
        <p:nvSpPr>
          <p:cNvPr id="23" name="Gleichschenkliges Dreieck 22"/>
          <p:cNvSpPr/>
          <p:nvPr/>
        </p:nvSpPr>
        <p:spPr bwMode="auto">
          <a:xfrm rot="16200000">
            <a:off x="8047319" y="3338710"/>
            <a:ext cx="1116124" cy="864096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476058" y="3525664"/>
            <a:ext cx="561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200" dirty="0" smtClean="0">
                <a:solidFill>
                  <a:schemeClr val="tx1"/>
                </a:solidFill>
                <a:latin typeface="+mn-lt"/>
                <a:cs typeface="+mn-cs"/>
              </a:rPr>
              <a:t>G4</a:t>
            </a:r>
            <a:endParaRPr lang="de-AT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9" name="Gleichschenkliges Dreieck 28"/>
          <p:cNvSpPr/>
          <p:nvPr/>
        </p:nvSpPr>
        <p:spPr>
          <a:xfrm rot="5400000">
            <a:off x="-111916" y="2118669"/>
            <a:ext cx="952911" cy="682886"/>
          </a:xfrm>
          <a:prstGeom prst="triangle">
            <a:avLst>
              <a:gd name="adj" fmla="val 5040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rgbClr val="FF0000"/>
              </a:solidFill>
            </a:endParaRPr>
          </a:p>
        </p:txBody>
      </p:sp>
      <p:sp>
        <p:nvSpPr>
          <p:cNvPr id="30" name="Gleichschenkliges Dreieck 29"/>
          <p:cNvSpPr/>
          <p:nvPr/>
        </p:nvSpPr>
        <p:spPr>
          <a:xfrm rot="5400000">
            <a:off x="144293" y="3147493"/>
            <a:ext cx="952911" cy="682886"/>
          </a:xfrm>
          <a:prstGeom prst="triangle">
            <a:avLst>
              <a:gd name="adj" fmla="val 5040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-12805" y="2244668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200" dirty="0" smtClean="0">
                <a:solidFill>
                  <a:schemeClr val="tx1"/>
                </a:solidFill>
                <a:latin typeface="+mn-lt"/>
                <a:cs typeface="+mn-cs"/>
              </a:rPr>
              <a:t>G1</a:t>
            </a:r>
            <a:endParaRPr lang="de-AT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52922" y="3299282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200" dirty="0" smtClean="0">
                <a:solidFill>
                  <a:schemeClr val="tx1"/>
                </a:solidFill>
                <a:latin typeface="+mn-lt"/>
                <a:cs typeface="+mn-cs"/>
              </a:rPr>
              <a:t>G2</a:t>
            </a:r>
            <a:endParaRPr lang="de-AT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3" name="Gleichschenkliges Dreieck 32"/>
          <p:cNvSpPr/>
          <p:nvPr/>
        </p:nvSpPr>
        <p:spPr>
          <a:xfrm rot="5400000">
            <a:off x="655072" y="2447003"/>
            <a:ext cx="952911" cy="682886"/>
          </a:xfrm>
          <a:prstGeom prst="triangle">
            <a:avLst>
              <a:gd name="adj" fmla="val 5040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00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815384" y="2547518"/>
            <a:ext cx="561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200" dirty="0" smtClean="0">
                <a:solidFill>
                  <a:schemeClr val="tx1"/>
                </a:solidFill>
                <a:latin typeface="+mn-lt"/>
                <a:cs typeface="+mn-cs"/>
              </a:rPr>
              <a:t>G3</a:t>
            </a:r>
            <a:endParaRPr lang="de-AT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1266528" y="3139045"/>
            <a:ext cx="1066123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3468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4" grpId="0" animBg="1"/>
      <p:bldP spid="35" grpId="0" animBg="1"/>
      <p:bldP spid="38" grpId="0" animBg="1"/>
      <p:bldP spid="13" grpId="0" animBg="1"/>
      <p:bldP spid="14" grpId="0"/>
      <p:bldP spid="18" grpId="0" animBg="1"/>
      <p:bldP spid="19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 animBg="1"/>
      <p:bldP spid="27" grpId="0" animBg="1"/>
      <p:bldP spid="23" grpId="0" animBg="1"/>
      <p:bldP spid="28" grpId="0"/>
      <p:bldP spid="29" grpId="0" animBg="1"/>
      <p:bldP spid="30" grpId="0" animBg="1"/>
      <p:bldP spid="31" grpId="0"/>
      <p:bldP spid="32" grpId="0"/>
      <p:bldP spid="33" grpId="0" animBg="1"/>
      <p:bldP spid="36" grpId="0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0" y="188913"/>
            <a:ext cx="845978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6. CONCLUSIONS</a:t>
            </a:r>
            <a:r>
              <a:rPr lang="de-DE" sz="4000" b="1" dirty="0" smtClean="0">
                <a:solidFill>
                  <a:srgbClr val="FF0000"/>
                </a:solidFill>
              </a:rPr>
              <a:t> 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59974" y="2852936"/>
            <a:ext cx="8786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smtClean="0"/>
              <a:t>most important now: exhaust the </a:t>
            </a:r>
            <a:r>
              <a:rPr lang="de-AT" b="1" dirty="0" smtClean="0">
                <a:solidFill>
                  <a:srgbClr val="FF0000"/>
                </a:solidFill>
              </a:rPr>
              <a:t>full potential </a:t>
            </a:r>
            <a:r>
              <a:rPr lang="de-AT" b="1" dirty="0" smtClean="0"/>
              <a:t>of</a:t>
            </a:r>
            <a:br>
              <a:rPr lang="de-AT" b="1" dirty="0" smtClean="0"/>
            </a:br>
            <a:r>
              <a:rPr lang="de-AT" b="1" dirty="0" smtClean="0"/>
              <a:t>  the creativity </a:t>
            </a:r>
            <a:r>
              <a:rPr lang="de-AT" b="1" dirty="0" smtClean="0">
                <a:solidFill>
                  <a:srgbClr val="FF0000"/>
                </a:solidFill>
              </a:rPr>
              <a:t>of all </a:t>
            </a:r>
            <a:r>
              <a:rPr lang="de-AT" b="1" dirty="0" err="1" smtClean="0">
                <a:solidFill>
                  <a:srgbClr val="FF0000"/>
                </a:solidFill>
              </a:rPr>
              <a:t>market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participants</a:t>
            </a:r>
            <a:r>
              <a:rPr lang="de-AT" b="1" dirty="0" smtClean="0"/>
              <a:t>! </a:t>
            </a:r>
            <a:endParaRPr lang="de-AT" b="1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0700" y="980728"/>
            <a:ext cx="87137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smtClean="0"/>
              <a:t>A </a:t>
            </a:r>
            <a:r>
              <a:rPr lang="de-AT" b="1" dirty="0" err="1" smtClean="0"/>
              <a:t>sustainable</a:t>
            </a:r>
            <a:r>
              <a:rPr lang="de-AT" b="1" dirty="0" smtClean="0"/>
              <a:t> </a:t>
            </a:r>
            <a:r>
              <a:rPr lang="de-AT" b="1" dirty="0" err="1" smtClean="0"/>
              <a:t>electricity</a:t>
            </a:r>
            <a:r>
              <a:rPr lang="de-AT" b="1" dirty="0" smtClean="0"/>
              <a:t> </a:t>
            </a:r>
            <a:r>
              <a:rPr lang="de-AT" b="1" dirty="0" err="1" smtClean="0"/>
              <a:t>system</a:t>
            </a:r>
            <a:r>
              <a:rPr lang="de-AT" b="1" dirty="0" smtClean="0"/>
              <a:t> </a:t>
            </a:r>
            <a:r>
              <a:rPr lang="de-AT" b="1" dirty="0" err="1" smtClean="0"/>
              <a:t>is</a:t>
            </a:r>
            <a:r>
              <a:rPr lang="de-AT" b="1" dirty="0" smtClean="0"/>
              <a:t> </a:t>
            </a:r>
            <a:r>
              <a:rPr lang="de-AT" b="1" dirty="0" smtClean="0">
                <a:solidFill>
                  <a:srgbClr val="FF0000"/>
                </a:solidFill>
              </a:rPr>
              <a:t>not a</a:t>
            </a:r>
            <a:br>
              <a:rPr lang="de-AT" b="1" dirty="0" smtClean="0">
                <a:solidFill>
                  <a:srgbClr val="FF0000"/>
                </a:solidFill>
              </a:rPr>
            </a:br>
            <a:r>
              <a:rPr lang="de-AT" b="1" dirty="0" smtClean="0">
                <a:solidFill>
                  <a:srgbClr val="FF0000"/>
                </a:solidFill>
              </a:rPr>
              <a:t>  </a:t>
            </a:r>
            <a:r>
              <a:rPr lang="de-AT" b="1" dirty="0" err="1" smtClean="0">
                <a:solidFill>
                  <a:srgbClr val="FF0000"/>
                </a:solidFill>
              </a:rPr>
              <a:t>technological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winner-picking</a:t>
            </a:r>
            <a:r>
              <a:rPr lang="de-AT" b="1" dirty="0" smtClean="0"/>
              <a:t> </a:t>
            </a:r>
            <a:r>
              <a:rPr lang="de-AT" b="1" dirty="0" err="1" smtClean="0"/>
              <a:t>problem</a:t>
            </a:r>
            <a:r>
              <a:rPr lang="de-AT" b="1" dirty="0" smtClean="0"/>
              <a:t>!</a:t>
            </a:r>
            <a:endParaRPr lang="de-AT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700" y="3789040"/>
            <a:ext cx="91458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smtClean="0"/>
              <a:t>The </a:t>
            </a:r>
            <a:r>
              <a:rPr lang="de-AT" b="1" dirty="0" err="1" smtClean="0"/>
              <a:t>key</a:t>
            </a:r>
            <a:r>
              <a:rPr lang="de-AT" b="1" dirty="0" smtClean="0"/>
              <a:t>: </a:t>
            </a:r>
            <a:r>
              <a:rPr lang="de-AT" b="1" dirty="0" err="1" smtClean="0">
                <a:solidFill>
                  <a:srgbClr val="FF0000"/>
                </a:solidFill>
              </a:rPr>
              <a:t>Flexibility</a:t>
            </a:r>
            <a:r>
              <a:rPr lang="de-AT" b="1" dirty="0" smtClean="0">
                <a:solidFill>
                  <a:srgbClr val="FF0000"/>
                </a:solidFill>
              </a:rPr>
              <a:t>! </a:t>
            </a:r>
            <a:r>
              <a:rPr lang="de-AT" b="1" dirty="0" err="1"/>
              <a:t>Yet</a:t>
            </a:r>
            <a:r>
              <a:rPr lang="de-AT" b="1" dirty="0"/>
              <a:t>, </a:t>
            </a:r>
            <a:r>
              <a:rPr lang="de-AT" b="1" dirty="0" err="1"/>
              <a:t>currently</a:t>
            </a:r>
            <a:r>
              <a:rPr lang="de-AT" b="1" dirty="0"/>
              <a:t> </a:t>
            </a:r>
            <a:r>
              <a:rPr lang="de-AT" b="1" dirty="0" err="1"/>
              <a:t>no</a:t>
            </a:r>
            <a:r>
              <a:rPr lang="de-AT" b="1" dirty="0"/>
              <a:t> </a:t>
            </a:r>
            <a:r>
              <a:rPr lang="de-AT" b="1" dirty="0" err="1"/>
              <a:t>economic</a:t>
            </a:r>
            <a:r>
              <a:rPr lang="de-AT" b="1" dirty="0"/>
              <a:t/>
            </a:r>
            <a:br>
              <a:rPr lang="de-AT" b="1" dirty="0"/>
            </a:br>
            <a:r>
              <a:rPr lang="de-AT" b="1" dirty="0"/>
              <a:t>   </a:t>
            </a:r>
            <a:r>
              <a:rPr lang="de-AT" b="1" dirty="0" err="1"/>
              <a:t>incentives</a:t>
            </a:r>
            <a:r>
              <a:rPr lang="de-AT" b="1" dirty="0"/>
              <a:t> but </a:t>
            </a:r>
            <a:r>
              <a:rPr lang="de-AT" b="1" dirty="0" err="1" smtClean="0">
                <a:solidFill>
                  <a:srgbClr val="FF0000"/>
                </a:solidFill>
              </a:rPr>
              <a:t>activities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started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very</a:t>
            </a:r>
            <a:r>
              <a:rPr lang="de-AT" b="1" dirty="0" smtClean="0">
                <a:solidFill>
                  <a:srgbClr val="FF0000"/>
                </a:solidFill>
              </a:rPr>
              <a:t> promising!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700" y="1916832"/>
            <a:ext cx="87137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err="1" smtClean="0"/>
              <a:t>It</a:t>
            </a:r>
            <a:r>
              <a:rPr lang="de-AT" b="1" dirty="0" smtClean="0"/>
              <a:t> </a:t>
            </a:r>
            <a:r>
              <a:rPr lang="de-AT" b="1" dirty="0" err="1" smtClean="0"/>
              <a:t>is</a:t>
            </a:r>
            <a:r>
              <a:rPr lang="de-AT" b="1" dirty="0" smtClean="0"/>
              <a:t> a </a:t>
            </a:r>
            <a:r>
              <a:rPr lang="de-AT" b="1" dirty="0" err="1" smtClean="0"/>
              <a:t>question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integrating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smtClean="0"/>
              <a:t>a </a:t>
            </a:r>
            <a:r>
              <a:rPr lang="de-AT" b="1" dirty="0" err="1" smtClean="0"/>
              <a:t>broad</a:t>
            </a:r>
            <a:r>
              <a:rPr lang="de-AT" b="1" dirty="0" smtClean="0"/>
              <a:t> </a:t>
            </a:r>
            <a:r>
              <a:rPr lang="de-AT" b="1" dirty="0" err="1" smtClean="0"/>
              <a:t>portfolio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/>
            </a:r>
            <a:br>
              <a:rPr lang="de-AT" b="1" dirty="0" smtClean="0"/>
            </a:br>
            <a:r>
              <a:rPr lang="de-AT" b="1" dirty="0" smtClean="0"/>
              <a:t>  </a:t>
            </a:r>
            <a:r>
              <a:rPr lang="de-AT" b="1" dirty="0" err="1" smtClean="0">
                <a:solidFill>
                  <a:srgbClr val="FF0000"/>
                </a:solidFill>
              </a:rPr>
              <a:t>technologies</a:t>
            </a:r>
            <a:r>
              <a:rPr lang="de-AT" b="1" dirty="0" smtClean="0"/>
              <a:t> </a:t>
            </a:r>
            <a:r>
              <a:rPr lang="de-AT" b="1" dirty="0" err="1" smtClean="0"/>
              <a:t>and</a:t>
            </a:r>
            <a:r>
              <a:rPr lang="de-AT" b="1" dirty="0" smtClean="0"/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demand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response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/>
              <a:t>options</a:t>
            </a:r>
            <a:r>
              <a:rPr lang="de-AT" b="1" dirty="0" smtClean="0"/>
              <a:t>! </a:t>
            </a:r>
            <a:endParaRPr lang="de-AT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0700" y="4653136"/>
            <a:ext cx="8713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err="1" smtClean="0"/>
              <a:t>Very</a:t>
            </a:r>
            <a:r>
              <a:rPr lang="de-AT" b="1" dirty="0" smtClean="0"/>
              <a:t> </a:t>
            </a:r>
            <a:r>
              <a:rPr lang="de-AT" b="1" dirty="0" err="1" smtClean="0"/>
              <a:t>important</a:t>
            </a:r>
            <a:r>
              <a:rPr lang="de-AT" b="1" dirty="0" smtClean="0"/>
              <a:t>: </a:t>
            </a:r>
            <a:r>
              <a:rPr lang="de-AT" b="1" dirty="0" err="1" smtClean="0">
                <a:solidFill>
                  <a:srgbClr val="FF0000"/>
                </a:solidFill>
              </a:rPr>
              <a:t>correct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price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signals</a:t>
            </a:r>
            <a:r>
              <a:rPr lang="de-AT" b="1" dirty="0" smtClean="0"/>
              <a:t>!!! </a:t>
            </a:r>
            <a:endParaRPr lang="de-AT" b="1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0700" y="5085184"/>
            <a:ext cx="8786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err="1" smtClean="0"/>
              <a:t>calls</a:t>
            </a:r>
            <a:r>
              <a:rPr lang="de-AT" b="1" dirty="0" smtClean="0"/>
              <a:t> </a:t>
            </a:r>
            <a:r>
              <a:rPr lang="de-AT" b="1" dirty="0" err="1" smtClean="0"/>
              <a:t>for</a:t>
            </a:r>
            <a:r>
              <a:rPr lang="de-AT" b="1" dirty="0" smtClean="0"/>
              <a:t> </a:t>
            </a:r>
            <a:r>
              <a:rPr lang="de-AT" b="1" dirty="0" err="1" smtClean="0"/>
              <a:t>capacity</a:t>
            </a:r>
            <a:r>
              <a:rPr lang="de-AT" b="1" dirty="0" smtClean="0"/>
              <a:t> </a:t>
            </a:r>
            <a:r>
              <a:rPr lang="de-AT" b="1" dirty="0" err="1" smtClean="0"/>
              <a:t>markets</a:t>
            </a:r>
            <a:r>
              <a:rPr lang="de-AT" b="1" dirty="0" smtClean="0"/>
              <a:t>: </a:t>
            </a:r>
            <a:r>
              <a:rPr lang="de-AT" b="1" dirty="0" smtClean="0">
                <a:solidFill>
                  <a:srgbClr val="FF0000"/>
                </a:solidFill>
              </a:rPr>
              <a:t>a last </a:t>
            </a:r>
            <a:r>
              <a:rPr lang="de-AT" b="1" dirty="0" err="1" smtClean="0">
                <a:solidFill>
                  <a:srgbClr val="FF0000"/>
                </a:solidFill>
              </a:rPr>
              <a:t>try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of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the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old</a:t>
            </a:r>
            <a:r>
              <a:rPr lang="de-AT" b="1" dirty="0" smtClean="0">
                <a:solidFill>
                  <a:srgbClr val="FF0000"/>
                </a:solidFill>
              </a:rPr>
              <a:t/>
            </a:r>
            <a:br>
              <a:rPr lang="de-AT" b="1" dirty="0" smtClean="0">
                <a:solidFill>
                  <a:srgbClr val="FF0000"/>
                </a:solidFill>
              </a:rPr>
            </a:br>
            <a:r>
              <a:rPr lang="de-AT" b="1" dirty="0" smtClean="0"/>
              <a:t>  </a:t>
            </a:r>
            <a:r>
              <a:rPr lang="de-AT" b="1" dirty="0" err="1" smtClean="0"/>
              <a:t>generation-focused</a:t>
            </a:r>
            <a:r>
              <a:rPr lang="de-AT" b="1" dirty="0" smtClean="0"/>
              <a:t> </a:t>
            </a:r>
            <a:r>
              <a:rPr lang="de-AT" b="1" dirty="0" err="1" smtClean="0"/>
              <a:t>system</a:t>
            </a:r>
            <a:r>
              <a:rPr lang="de-AT" b="1" dirty="0" smtClean="0"/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to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err="1" smtClean="0">
                <a:solidFill>
                  <a:srgbClr val="FF0000"/>
                </a:solidFill>
              </a:rPr>
              <a:t>survive</a:t>
            </a:r>
            <a:r>
              <a:rPr lang="de-AT" b="1" dirty="0" smtClean="0">
                <a:solidFill>
                  <a:srgbClr val="FF0000"/>
                </a:solidFill>
              </a:rPr>
              <a:t> 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9974" y="6119336"/>
            <a:ext cx="8786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5000"/>
              </a:spcBef>
              <a:buFontTx/>
              <a:buChar char="•"/>
              <a:tabLst>
                <a:tab pos="817563" algn="l"/>
              </a:tabLst>
            </a:pPr>
            <a:r>
              <a:rPr lang="de-AT" b="1" dirty="0"/>
              <a:t> </a:t>
            </a:r>
            <a:r>
              <a:rPr lang="de-AT" b="1" dirty="0" smtClean="0">
                <a:solidFill>
                  <a:srgbClr val="FF0000"/>
                </a:solidFill>
              </a:rPr>
              <a:t>New </a:t>
            </a:r>
            <a:r>
              <a:rPr lang="de-AT" b="1" dirty="0" err="1" smtClean="0"/>
              <a:t>key</a:t>
            </a:r>
            <a:r>
              <a:rPr lang="de-AT" b="1" dirty="0" smtClean="0"/>
              <a:t> </a:t>
            </a:r>
            <a:r>
              <a:rPr lang="de-AT" b="1" dirty="0" err="1" smtClean="0"/>
              <a:t>player</a:t>
            </a:r>
            <a:r>
              <a:rPr lang="de-AT" b="1" dirty="0" smtClean="0"/>
              <a:t>: </a:t>
            </a:r>
            <a:r>
              <a:rPr lang="de-AT" b="1" dirty="0" err="1" smtClean="0">
                <a:solidFill>
                  <a:srgbClr val="FF0000"/>
                </a:solidFill>
              </a:rPr>
              <a:t>Supplier</a:t>
            </a:r>
            <a:r>
              <a:rPr lang="de-AT" b="1" dirty="0" smtClean="0">
                <a:solidFill>
                  <a:srgbClr val="FF0000"/>
                </a:solidFill>
              </a:rPr>
              <a:t>,</a:t>
            </a:r>
            <a:r>
              <a:rPr lang="de-AT" b="1" dirty="0" smtClean="0"/>
              <a:t> </a:t>
            </a:r>
            <a:r>
              <a:rPr lang="de-AT" b="1" dirty="0" err="1" smtClean="0"/>
              <a:t>no</a:t>
            </a:r>
            <a:r>
              <a:rPr lang="de-AT" b="1" dirty="0" smtClean="0"/>
              <a:t> </a:t>
            </a:r>
            <a:r>
              <a:rPr lang="de-AT" b="1" dirty="0" err="1" smtClean="0"/>
              <a:t>more</a:t>
            </a:r>
            <a:r>
              <a:rPr lang="de-AT" b="1" dirty="0" smtClean="0"/>
              <a:t> </a:t>
            </a:r>
            <a:r>
              <a:rPr lang="de-AT" b="1" dirty="0" err="1" smtClean="0"/>
              <a:t>the</a:t>
            </a:r>
            <a:r>
              <a:rPr lang="de-AT" b="1" dirty="0" smtClean="0"/>
              <a:t> </a:t>
            </a:r>
            <a:r>
              <a:rPr lang="de-AT" b="1" dirty="0" err="1" smtClean="0"/>
              <a:t>generator</a:t>
            </a:r>
            <a:r>
              <a:rPr lang="de-AT" b="1" dirty="0" smtClean="0"/>
              <a:t>!</a:t>
            </a:r>
            <a:endParaRPr lang="de-A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/>
      <p:bldP spid="11" grpId="0"/>
      <p:bldP spid="8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1141"/>
            <a:ext cx="8322196" cy="538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91680" y="3512053"/>
            <a:ext cx="1808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DE" altLang="en-US" sz="2800" b="1" dirty="0">
                <a:solidFill>
                  <a:srgbClr val="FF0000"/>
                </a:solidFill>
              </a:rPr>
              <a:t>1997: 1 %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2693763" y="4031166"/>
            <a:ext cx="366070" cy="1196246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01725" y="1844824"/>
            <a:ext cx="2048958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 smtClean="0">
                <a:solidFill>
                  <a:srgbClr val="FF0000"/>
                </a:solidFill>
              </a:rPr>
              <a:t>2016: 16 </a:t>
            </a:r>
            <a:r>
              <a:rPr lang="de-DE" altLang="en-US" sz="2400" b="1" dirty="0">
                <a:solidFill>
                  <a:srgbClr val="FF0000"/>
                </a:solidFill>
              </a:rPr>
              <a:t>%</a:t>
            </a:r>
            <a:br>
              <a:rPr lang="de-DE" altLang="en-US" sz="2400" b="1" dirty="0">
                <a:solidFill>
                  <a:srgbClr val="FF0000"/>
                </a:solidFill>
              </a:rPr>
            </a:br>
            <a:r>
              <a:rPr lang="de-DE" altLang="en-US" sz="2400" b="1" dirty="0">
                <a:solidFill>
                  <a:srgbClr val="FF0000"/>
                </a:solidFill>
              </a:rPr>
              <a:t>(</a:t>
            </a:r>
            <a:r>
              <a:rPr lang="de-DE" altLang="en-US" sz="2400" b="1" dirty="0" err="1">
                <a:solidFill>
                  <a:srgbClr val="FF0000"/>
                </a:solidFill>
              </a:rPr>
              <a:t>preliminary</a:t>
            </a:r>
            <a:r>
              <a:rPr lang="de-DE" alt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6804248" y="1596068"/>
            <a:ext cx="1705347" cy="28803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6632" name="Textfeld 8"/>
          <p:cNvSpPr txBox="1">
            <a:spLocks noChangeArrowheads="1"/>
          </p:cNvSpPr>
          <p:nvPr/>
        </p:nvSpPr>
        <p:spPr bwMode="auto">
          <a:xfrm rot="16200000">
            <a:off x="-1476672" y="4631404"/>
            <a:ext cx="3215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AT" altLang="de-DE" sz="1400" dirty="0"/>
              <a:t>Source: EUROSTAT, </a:t>
            </a:r>
            <a:r>
              <a:rPr lang="de-AT" altLang="de-DE" sz="1400" dirty="0" err="1"/>
              <a:t>own</a:t>
            </a:r>
            <a:r>
              <a:rPr lang="de-AT" altLang="de-DE" sz="1400" dirty="0"/>
              <a:t> </a:t>
            </a:r>
            <a:r>
              <a:rPr lang="de-AT" altLang="de-DE" sz="1400" dirty="0" err="1"/>
              <a:t>estimations</a:t>
            </a:r>
            <a:r>
              <a:rPr lang="de-AT" altLang="de-DE" sz="1400" dirty="0"/>
              <a:t> </a:t>
            </a:r>
          </a:p>
        </p:txBody>
      </p:sp>
      <p:sp>
        <p:nvSpPr>
          <p:cNvPr id="2663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2784BB-B187-464B-BB5F-A643AF127377}" type="slidenum">
              <a:rPr lang="de-AT" altLang="de-DE" smtClean="0"/>
              <a:pPr eaLnBrk="1" hangingPunct="1"/>
              <a:t>4</a:t>
            </a:fld>
            <a:endParaRPr lang="de-AT" altLang="de-DE" smtClean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00188" y="0"/>
            <a:ext cx="5838825" cy="1076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3200" b="1" dirty="0">
                <a:solidFill>
                  <a:srgbClr val="FF0000"/>
                </a:solidFill>
              </a:rPr>
              <a:t>EU-28: </a:t>
            </a:r>
            <a:r>
              <a:rPr lang="de-DE" altLang="de-DE" sz="3200" b="1" dirty="0" err="1">
                <a:solidFill>
                  <a:srgbClr val="FF0000"/>
                </a:solidFill>
              </a:rPr>
              <a:t>Electricity</a:t>
            </a:r>
            <a:r>
              <a:rPr lang="de-DE" altLang="de-DE" sz="3200" b="1" dirty="0">
                <a:solidFill>
                  <a:srgbClr val="FF0000"/>
                </a:solidFill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</a:rPr>
              <a:t>generation</a:t>
            </a:r>
            <a:r>
              <a:rPr lang="de-DE" altLang="de-DE" sz="3200" b="1" dirty="0">
                <a:solidFill>
                  <a:srgbClr val="FF0000"/>
                </a:solidFill>
              </a:rPr>
              <a:t/>
            </a:r>
            <a:br>
              <a:rPr lang="de-DE" altLang="de-DE" sz="3200" b="1" dirty="0">
                <a:solidFill>
                  <a:srgbClr val="FF0000"/>
                </a:solidFill>
              </a:rPr>
            </a:br>
            <a:r>
              <a:rPr lang="de-DE" altLang="de-DE" sz="3200" b="1" dirty="0">
                <a:solidFill>
                  <a:srgbClr val="FF0000"/>
                </a:solidFill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</a:rPr>
              <a:t>from</a:t>
            </a:r>
            <a:r>
              <a:rPr lang="de-DE" altLang="de-DE" sz="3200" b="1" dirty="0">
                <a:solidFill>
                  <a:srgbClr val="FF0000"/>
                </a:solidFill>
              </a:rPr>
              <a:t> „</a:t>
            </a:r>
            <a:r>
              <a:rPr lang="de-DE" altLang="de-DE" sz="3200" b="1" dirty="0" err="1">
                <a:solidFill>
                  <a:srgbClr val="FF0000"/>
                </a:solidFill>
              </a:rPr>
              <a:t>new</a:t>
            </a:r>
            <a:r>
              <a:rPr lang="de-DE" altLang="de-DE" sz="3200" b="1" dirty="0">
                <a:solidFill>
                  <a:srgbClr val="FF0000"/>
                </a:solidFill>
              </a:rPr>
              <a:t>“ RES </a:t>
            </a:r>
          </a:p>
        </p:txBody>
      </p:sp>
    </p:spTree>
    <p:extLst>
      <p:ext uri="{BB962C8B-B14F-4D97-AF65-F5344CB8AC3E}">
        <p14:creationId xmlns:p14="http://schemas.microsoft.com/office/powerpoint/2010/main" val="65753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70520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APP. A: CAPACITY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MARKET MODELS</a:t>
            </a:r>
            <a:endParaRPr lang="de-DE" sz="36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23528" y="2780928"/>
            <a:ext cx="8424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23528" y="5661248"/>
            <a:ext cx="842493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23528" y="4937720"/>
            <a:ext cx="8424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23528" y="3501008"/>
            <a:ext cx="8424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23528" y="4221088"/>
            <a:ext cx="8424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23528" y="2060848"/>
            <a:ext cx="842493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79512" y="2132856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EOM classic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79196" y="1124744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P=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STMC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313" y="1124744"/>
            <a:ext cx="1433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DS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contracts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1103633"/>
            <a:ext cx="1021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Exist.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cap.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7637" y="1085835"/>
            <a:ext cx="88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New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cap.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5806" y="1112152"/>
            <a:ext cx="1000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P=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LTMC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2905780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EOM revised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3573016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EOM + DCM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9512" y="6391402"/>
            <a:ext cx="5269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DCM…Demand-side capacity market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79512" y="6021288"/>
            <a:ext cx="542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CCP…Centralized capacity payments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4272909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Compreh</a:t>
            </a:r>
            <a:r>
              <a:rPr lang="en-US" dirty="0" smtClean="0"/>
              <a:t>. CCP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9512" y="5039598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Focused CCP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9512" y="5661248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EOM…Energy-only market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907905" y="2114885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9614" y="2834868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27398" y="3558060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18719" y="3575871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07905" y="4293276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07336" y="4292712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07905" y="5015152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38519" y="5008820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3376" y="4996678"/>
            <a:ext cx="57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X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6854" y="1268760"/>
            <a:ext cx="8065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Which quantity of capacity where? </a:t>
            </a:r>
          </a:p>
          <a:p>
            <a:pPr algn="ctr">
              <a:buFont typeface="Wingdings" pitchFamily="2" charset="2"/>
              <a:buNone/>
            </a:pPr>
            <a:endParaRPr lang="de-DE" sz="32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6854" y="3573016"/>
            <a:ext cx="8065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endParaRPr lang="de-DE" sz="3200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DE" sz="3200" b="1" dirty="0"/>
              <a:t>E.G. CCP in DE influence operation of Austrian and Swiss hydro storages</a:t>
            </a:r>
          </a:p>
          <a:p>
            <a:pPr algn="ctr">
              <a:buFont typeface="Wingdings" pitchFamily="2" charset="2"/>
              <a:buNone/>
            </a:pPr>
            <a:endParaRPr lang="de-DE" sz="32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6512" y="2708920"/>
            <a:ext cx="916570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/>
              <a:t>Who plans? On national or international level?</a:t>
            </a:r>
          </a:p>
          <a:p>
            <a:pPr algn="ctr">
              <a:buFont typeface="Wingdings" pitchFamily="2" charset="2"/>
              <a:buNone/>
            </a:pPr>
            <a:endParaRPr lang="de-DE" sz="32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70520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OPEN QUESTIONS 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REGARDING CCP: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496" y="1988840"/>
            <a:ext cx="938173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How to split in existing and new capacity? </a:t>
            </a:r>
          </a:p>
          <a:p>
            <a:pPr algn="ctr">
              <a:buFont typeface="Wingdings" pitchFamily="2" charset="2"/>
              <a:buNone/>
            </a:pPr>
            <a:endParaRPr lang="de-DE" sz="3200" b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7340" y="2590056"/>
            <a:ext cx="8065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>
                <a:solidFill>
                  <a:srgbClr val="00CC00"/>
                </a:solidFill>
              </a:rPr>
              <a:t>How to tune with grid extention? </a:t>
            </a:r>
          </a:p>
          <a:p>
            <a:pPr algn="ctr">
              <a:buFont typeface="Wingdings" pitchFamily="2" charset="2"/>
              <a:buNone/>
            </a:pPr>
            <a:endParaRPr lang="de-DE" sz="3200" b="1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9781" y="4941168"/>
            <a:ext cx="80651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endParaRPr lang="de-DE" sz="3200" b="1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DE" sz="3200" b="1" dirty="0" smtClean="0">
                <a:solidFill>
                  <a:srgbClr val="00CC00"/>
                </a:solidFill>
              </a:rPr>
              <a:t>Capacity </a:t>
            </a:r>
            <a:r>
              <a:rPr lang="de-DE" sz="3200" b="1" dirty="0" smtClean="0">
                <a:solidFill>
                  <a:srgbClr val="FF0000"/>
                </a:solidFill>
              </a:rPr>
              <a:t>MARKETS??? </a:t>
            </a:r>
            <a:r>
              <a:rPr lang="de-DE" sz="3200" b="1" dirty="0" smtClean="0">
                <a:solidFill>
                  <a:srgbClr val="00CC00"/>
                </a:solidFill>
              </a:rPr>
              <a:t>How should competition take place in a specific region with one supplier?</a:t>
            </a:r>
          </a:p>
          <a:p>
            <a:pPr algn="ctr">
              <a:buFont typeface="Wingdings" pitchFamily="2" charset="2"/>
              <a:buNone/>
            </a:pPr>
            <a:r>
              <a:rPr lang="de-DE" sz="3200" b="1" dirty="0" smtClean="0">
                <a:solidFill>
                  <a:srgbClr val="FF0000"/>
                </a:solidFill>
              </a:rPr>
              <a:t>Or in France??? </a:t>
            </a:r>
            <a:endParaRPr 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9792" y="3140968"/>
            <a:ext cx="18002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CCP</a:t>
            </a:r>
            <a:br>
              <a:rPr lang="de-DE" sz="2400" b="1" dirty="0" smtClean="0">
                <a:solidFill>
                  <a:srgbClr val="FF0000"/>
                </a:solidFill>
              </a:rPr>
            </a:br>
            <a:r>
              <a:rPr lang="de-DE" sz="2400" b="1" dirty="0" smtClean="0">
                <a:solidFill>
                  <a:srgbClr val="FF0000"/>
                </a:solidFill>
              </a:rPr>
              <a:t> National</a:t>
            </a:r>
            <a:endParaRPr lang="de-DE" sz="2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5229200"/>
            <a:ext cx="201622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Central European  planning commission!</a:t>
            </a:r>
            <a:endParaRPr lang="de-DE" sz="24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24113" y="4581128"/>
            <a:ext cx="18002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2400" b="1" dirty="0" smtClean="0"/>
              <a:t>Storage  Internat.</a:t>
            </a:r>
            <a:endParaRPr lang="de-DE" sz="24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38359" y="3162739"/>
            <a:ext cx="194421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2400" b="1" dirty="0" smtClean="0">
                <a:solidFill>
                  <a:schemeClr val="tx1"/>
                </a:solidFill>
              </a:rPr>
              <a:t>Grid extention Nat./Int. 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64088" y="1318589"/>
            <a:ext cx="18002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CCP Inter-national</a:t>
            </a:r>
            <a:endParaRPr lang="de-DE" sz="24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3568" y="1637184"/>
            <a:ext cx="212423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00CC00"/>
                </a:solidFill>
              </a:rPr>
              <a:t>Financing inter-national?</a:t>
            </a:r>
            <a:endParaRPr lang="de-DE" sz="2400" b="1" dirty="0">
              <a:solidFill>
                <a:srgbClr val="00CC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66050" y="5373216"/>
            <a:ext cx="4898437" cy="1424035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Conclusion: </a:t>
            </a:r>
            <a:r>
              <a:rPr lang="de-DE" sz="2400" b="1" dirty="0" err="1" smtClean="0">
                <a:solidFill>
                  <a:srgbClr val="FF0000"/>
                </a:solidFill>
              </a:rPr>
              <a:t>Increasing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planning</a:t>
            </a:r>
            <a:r>
              <a:rPr lang="de-DE" sz="2400" b="1" dirty="0" smtClean="0">
                <a:solidFill>
                  <a:srgbClr val="FF0000"/>
                </a:solidFill>
              </a:rPr>
              <a:t>!</a:t>
            </a:r>
            <a:endParaRPr lang="de-DE" sz="2400" b="1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1520" y="116632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THE PLANNING SPIRAL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8533349">
            <a:off x="4111381" y="4149078"/>
            <a:ext cx="584381" cy="576064"/>
          </a:xfrm>
          <a:prstGeom prst="downArrow">
            <a:avLst>
              <a:gd name="adj1" fmla="val 50000"/>
              <a:gd name="adj2" fmla="val 481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4151630">
            <a:off x="6698410" y="4196972"/>
            <a:ext cx="584381" cy="576064"/>
          </a:xfrm>
          <a:prstGeom prst="downArrow">
            <a:avLst>
              <a:gd name="adj1" fmla="val 50000"/>
              <a:gd name="adj2" fmla="val 481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8116897">
            <a:off x="7346482" y="2320317"/>
            <a:ext cx="584381" cy="576064"/>
          </a:xfrm>
          <a:prstGeom prst="downArrow">
            <a:avLst>
              <a:gd name="adj1" fmla="val 50000"/>
              <a:gd name="adj2" fmla="val 481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5400000">
            <a:off x="3919769" y="1353479"/>
            <a:ext cx="584381" cy="576064"/>
          </a:xfrm>
          <a:prstGeom prst="downArrow">
            <a:avLst>
              <a:gd name="adj1" fmla="val 50000"/>
              <a:gd name="adj2" fmla="val 481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323352" y="3571001"/>
            <a:ext cx="584381" cy="576064"/>
          </a:xfrm>
          <a:prstGeom prst="downArrow">
            <a:avLst>
              <a:gd name="adj1" fmla="val 50000"/>
              <a:gd name="adj2" fmla="val 481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75347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Statement EWI Cologne, in </a:t>
            </a:r>
            <a:r>
              <a:rPr lang="en-US" dirty="0" err="1" smtClean="0"/>
              <a:t>favour</a:t>
            </a:r>
            <a:r>
              <a:rPr lang="en-US" dirty="0" smtClean="0"/>
              <a:t> of CCP: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312475"/>
            <a:ext cx="8272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“If we introduce capacity markets they must ensure full supply security. That is to say the capacities we need must at least to some extent be higher than expected demand, including a security margin” </a:t>
            </a:r>
            <a:r>
              <a:rPr lang="en-US" dirty="0" smtClean="0"/>
              <a:t>(</a:t>
            </a:r>
            <a:r>
              <a:rPr lang="en-US" dirty="0" err="1" smtClean="0"/>
              <a:t>Energy&amp;Management</a:t>
            </a:r>
            <a:r>
              <a:rPr lang="en-US" dirty="0" smtClean="0"/>
              <a:t>, March 2013)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3717" y="4725144"/>
            <a:ext cx="8698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imagine which excess capacity comes about if all European REGIONS do this on there level… 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8330" y="-243408"/>
            <a:ext cx="88924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de-DE" sz="3600" b="1" dirty="0" smtClean="0">
              <a:solidFill>
                <a:srgbClr val="FF0000"/>
              </a:solidFill>
            </a:endParaRPr>
          </a:p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Regional </a:t>
            </a:r>
            <a:r>
              <a:rPr lang="de-DE" sz="3600" b="1" dirty="0" err="1" smtClean="0">
                <a:solidFill>
                  <a:srgbClr val="FF0000"/>
                </a:solidFill>
              </a:rPr>
              <a:t>decentral</a:t>
            </a:r>
            <a:r>
              <a:rPr lang="de-DE" sz="3600" b="1" dirty="0" smtClean="0">
                <a:solidFill>
                  <a:srgbClr val="FF0000"/>
                </a:solidFill>
              </a:rPr>
              <a:t>  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err="1" smtClean="0">
                <a:solidFill>
                  <a:srgbClr val="FF0000"/>
                </a:solidFill>
              </a:rPr>
              <a:t>capacity</a:t>
            </a:r>
            <a:r>
              <a:rPr lang="de-DE" sz="3600" b="1" dirty="0" smtClean="0">
                <a:solidFill>
                  <a:srgbClr val="FF0000"/>
                </a:solidFill>
              </a:rPr>
              <a:t> „MARKETS“ ??? 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440735" y="6002124"/>
            <a:ext cx="827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Huge additional costs!</a:t>
            </a:r>
            <a:endParaRPr lang="en-US" dirty="0"/>
          </a:p>
        </p:txBody>
      </p:sp>
      <p:sp>
        <p:nvSpPr>
          <p:cNvPr id="9" name="TextBox 3"/>
          <p:cNvSpPr txBox="1"/>
          <p:nvPr/>
        </p:nvSpPr>
        <p:spPr>
          <a:xfrm>
            <a:off x="467544" y="112474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Capacity problems on regional level!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-228601" y="1988840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APP. B: THE ROLE OF STORAGES</a:t>
            </a:r>
            <a:endParaRPr lang="de-DE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128456" y="188640"/>
            <a:ext cx="6462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3200" b="1" dirty="0" smtClean="0">
                <a:solidFill>
                  <a:srgbClr val="FF0000"/>
                </a:solidFill>
              </a:rPr>
              <a:t>EXAMPLE: RESIDUAL LOAD  </a:t>
            </a:r>
            <a:endParaRPr lang="de-DE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656388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6165304"/>
            <a:ext cx="8784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800" b="1" dirty="0" smtClean="0">
                <a:solidFill>
                  <a:srgbClr val="00CC00"/>
                </a:solidFill>
              </a:rPr>
              <a:t>Residual </a:t>
            </a:r>
            <a:r>
              <a:rPr lang="de-DE" altLang="en-US" sz="2800" b="1" dirty="0" err="1" smtClean="0">
                <a:solidFill>
                  <a:srgbClr val="00CC00"/>
                </a:solidFill>
              </a:rPr>
              <a:t>load</a:t>
            </a:r>
            <a:r>
              <a:rPr lang="de-DE" altLang="en-US" sz="2800" b="1" dirty="0" smtClean="0">
                <a:solidFill>
                  <a:srgbClr val="00CC00"/>
                </a:solidFill>
              </a:rPr>
              <a:t> = Load – non-flexible </a:t>
            </a:r>
            <a:r>
              <a:rPr lang="de-DE" altLang="en-US" sz="2800" b="1" dirty="0" err="1" smtClean="0">
                <a:solidFill>
                  <a:srgbClr val="00CC00"/>
                </a:solidFill>
              </a:rPr>
              <a:t>production</a:t>
            </a:r>
            <a:r>
              <a:rPr lang="de-DE" altLang="en-US" sz="2800" b="1" dirty="0" smtClean="0">
                <a:solidFill>
                  <a:srgbClr val="00CC00"/>
                </a:solidFill>
              </a:rPr>
              <a:t> </a:t>
            </a:r>
            <a:endParaRPr lang="de-DE" altLang="en-US" sz="2800" b="1" dirty="0">
              <a:solidFill>
                <a:srgbClr val="00CC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427984" y="2060848"/>
            <a:ext cx="0" cy="108012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CC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36096" y="2339298"/>
            <a:ext cx="2952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800" b="1" dirty="0" smtClean="0">
                <a:solidFill>
                  <a:srgbClr val="00CC00"/>
                </a:solidFill>
              </a:rPr>
              <a:t>Residual </a:t>
            </a:r>
            <a:r>
              <a:rPr lang="de-DE" altLang="en-US" sz="2800" b="1" dirty="0" err="1" smtClean="0">
                <a:solidFill>
                  <a:srgbClr val="00CC00"/>
                </a:solidFill>
              </a:rPr>
              <a:t>load</a:t>
            </a:r>
            <a:endParaRPr lang="de-DE" altLang="en-US" sz="2800" b="1" dirty="0">
              <a:solidFill>
                <a:srgbClr val="00CC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228184" y="3293368"/>
            <a:ext cx="0" cy="6396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CC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2494364" y="2041103"/>
            <a:ext cx="11993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600" dirty="0" smtClean="0">
                <a:solidFill>
                  <a:schemeClr val="tx1"/>
                </a:solidFill>
              </a:rPr>
              <a:t>Generation</a:t>
            </a: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35896" y="3501008"/>
            <a:ext cx="14478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smtClean="0">
                <a:solidFill>
                  <a:schemeClr val="tx1"/>
                </a:solidFill>
              </a:rPr>
              <a:t>    Load         </a:t>
            </a: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051720" y="5445224"/>
            <a:ext cx="554461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693685" y="5450389"/>
            <a:ext cx="180530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600" dirty="0" err="1" smtClean="0">
                <a:solidFill>
                  <a:schemeClr val="tx1"/>
                </a:solidFill>
              </a:rPr>
              <a:t>Hours</a:t>
            </a:r>
            <a:r>
              <a:rPr lang="de-AT" sz="1600" dirty="0" smtClean="0">
                <a:solidFill>
                  <a:schemeClr val="tx1"/>
                </a:solidFill>
              </a:rPr>
              <a:t> </a:t>
            </a:r>
            <a:r>
              <a:rPr lang="de-AT" sz="1600" dirty="0" err="1" smtClean="0">
                <a:solidFill>
                  <a:schemeClr val="tx1"/>
                </a:solidFill>
              </a:rPr>
              <a:t>over</a:t>
            </a:r>
            <a:r>
              <a:rPr lang="de-AT" sz="1600" dirty="0" smtClean="0">
                <a:solidFill>
                  <a:schemeClr val="tx1"/>
                </a:solidFill>
              </a:rPr>
              <a:t> a </a:t>
            </a:r>
            <a:r>
              <a:rPr lang="de-AT" sz="1600" dirty="0" err="1" smtClean="0">
                <a:solidFill>
                  <a:schemeClr val="tx1"/>
                </a:solidFill>
              </a:rPr>
              <a:t>day</a:t>
            </a:r>
            <a:r>
              <a:rPr lang="de-AT" sz="1600" dirty="0" smtClean="0">
                <a:solidFill>
                  <a:schemeClr val="tx1"/>
                </a:solidFill>
              </a:rPr>
              <a:t> </a:t>
            </a:r>
            <a:endParaRPr lang="de-A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sz="36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 </a:t>
            </a:r>
            <a:r>
              <a:rPr lang="de-DE" altLang="de-DE" sz="3600" b="1" kern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de-DE" altLang="de-DE" sz="36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600" b="1" kern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36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600" b="1" kern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DE" altLang="de-DE" sz="36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sz="3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39750" y="1169988"/>
          <a:ext cx="374332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1422400" imgH="609600" progId="Equation.3">
                  <p:embed/>
                </p:oleObj>
              </mc:Choice>
              <mc:Fallback>
                <p:oleObj name="Equation" r:id="rId3" imgW="14224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69988"/>
                        <a:ext cx="3743325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-242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AT" altLang="de-DE" sz="1600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AT" altLang="de-DE" sz="1600"/>
          </a:p>
        </p:txBody>
      </p:sp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4821238" y="1673225"/>
          <a:ext cx="9413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469696" imgH="393529" progId="Equation.3">
                  <p:embed/>
                </p:oleObj>
              </mc:Choice>
              <mc:Fallback>
                <p:oleObj name="Equation" r:id="rId5" imgW="46969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1673225"/>
                        <a:ext cx="94138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50825" y="2781300"/>
            <a:ext cx="874871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sz="2400">
                <a:solidFill>
                  <a:schemeClr val="accent2"/>
                </a:solidFill>
                <a:cs typeface="Arial" pitchFamily="34" charset="0"/>
              </a:rPr>
              <a:t>C     …   Storage costs (EUR per kWh)</a:t>
            </a:r>
            <a:br>
              <a:rPr lang="de-DE" altLang="de-DE" sz="2400">
                <a:solidFill>
                  <a:schemeClr val="accent2"/>
                </a:solidFill>
                <a:cs typeface="Arial" pitchFamily="34" charset="0"/>
              </a:rPr>
            </a:br>
            <a:r>
              <a:rPr lang="de-DE" altLang="de-DE" sz="2400">
                <a:solidFill>
                  <a:schemeClr val="accent2"/>
                </a:solidFill>
                <a:cs typeface="Arial" pitchFamily="34" charset="0"/>
              </a:rPr>
              <a:t>C</a:t>
            </a:r>
            <a:r>
              <a:rPr lang="de-DE" altLang="de-DE" baseline="-25000">
                <a:solidFill>
                  <a:schemeClr val="accent2"/>
                </a:solidFill>
                <a:cs typeface="Arial" pitchFamily="34" charset="0"/>
              </a:rPr>
              <a:t>E</a:t>
            </a:r>
            <a:r>
              <a:rPr lang="de-DE" altLang="de-DE">
                <a:solidFill>
                  <a:schemeClr val="accent2"/>
                </a:solidFill>
                <a:cs typeface="Arial" pitchFamily="34" charset="0"/>
              </a:rPr>
              <a:t>  </a:t>
            </a:r>
            <a:r>
              <a:rPr lang="de-DE" altLang="de-DE" sz="2400" baseline="-25000">
                <a:solidFill>
                  <a:schemeClr val="accent2"/>
                </a:solidFill>
                <a:cs typeface="Arial" pitchFamily="34" charset="0"/>
              </a:rPr>
              <a:t>  </a:t>
            </a:r>
            <a:r>
              <a:rPr lang="de-DE" altLang="de-DE" sz="2400">
                <a:solidFill>
                  <a:schemeClr val="accent2"/>
                </a:solidFill>
                <a:cs typeface="Arial" pitchFamily="34" charset="0"/>
              </a:rPr>
              <a:t> …   Energy costs (EUR per kWh)</a:t>
            </a:r>
            <a:br>
              <a:rPr lang="de-DE" altLang="de-DE" sz="2400">
                <a:solidFill>
                  <a:schemeClr val="accent2"/>
                </a:solidFill>
                <a:cs typeface="Arial" pitchFamily="34" charset="0"/>
              </a:rPr>
            </a:br>
            <a:r>
              <a:rPr lang="de-DE" altLang="de-DE" sz="2400">
                <a:solidFill>
                  <a:schemeClr val="accent2"/>
                </a:solidFill>
                <a:cs typeface="Arial" pitchFamily="34" charset="0"/>
              </a:rPr>
              <a:t>C</a:t>
            </a:r>
            <a:r>
              <a:rPr lang="de-DE" altLang="de-DE" sz="2400" baseline="-25000">
                <a:solidFill>
                  <a:schemeClr val="accent2"/>
                </a:solidFill>
                <a:cs typeface="Arial" pitchFamily="34" charset="0"/>
              </a:rPr>
              <a:t>OM </a:t>
            </a:r>
            <a:r>
              <a:rPr lang="de-DE" altLang="de-DE" sz="2400">
                <a:solidFill>
                  <a:schemeClr val="accent2"/>
                </a:solidFill>
                <a:cs typeface="Arial" pitchFamily="34" charset="0"/>
              </a:rPr>
              <a:t> …  O&amp;M costs (cent per kWh)</a:t>
            </a:r>
          </a:p>
          <a:p>
            <a:r>
              <a:rPr lang="de-DE" altLang="de-DE" sz="2400">
                <a:solidFill>
                  <a:schemeClr val="accent2"/>
                </a:solidFill>
                <a:cs typeface="Arial" pitchFamily="34" charset="0"/>
              </a:rPr>
              <a:t>IC    …   Investment costs (EUR/kW)</a:t>
            </a:r>
          </a:p>
          <a:p>
            <a:pPr>
              <a:buFont typeface="Symbol" pitchFamily="18" charset="2"/>
              <a:buChar char="a"/>
            </a:pPr>
            <a:r>
              <a:rPr lang="de-DE" altLang="de-DE" sz="240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     …   Capital Recovery factor  </a:t>
            </a:r>
          </a:p>
          <a:p>
            <a:r>
              <a:rPr lang="de-DE" altLang="de-DE" sz="240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T     …    </a:t>
            </a:r>
            <a:r>
              <a:rPr lang="en-GB" altLang="de-DE" sz="2400">
                <a:solidFill>
                  <a:schemeClr val="accent2"/>
                </a:solidFill>
                <a:cs typeface="Arial" pitchFamily="34" charset="0"/>
              </a:rPr>
              <a:t>Fullloadhours </a:t>
            </a:r>
            <a:r>
              <a:rPr lang="de-DE" altLang="de-DE" sz="240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(hours per year)</a:t>
            </a:r>
          </a:p>
          <a:p>
            <a:r>
              <a:rPr lang="de-DE" altLang="de-DE" sz="240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</a:t>
            </a:r>
            <a:r>
              <a:rPr lang="de-DE" altLang="de-DE" sz="2400" baseline="-2500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SP</a:t>
            </a:r>
            <a:r>
              <a:rPr lang="de-DE" altLang="de-DE" sz="240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   …   Efficiency of storage </a:t>
            </a:r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1908175" y="5457825"/>
            <a:ext cx="39671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sz="2800" b="1">
                <a:solidFill>
                  <a:srgbClr val="FF0000"/>
                </a:solidFill>
                <a:cs typeface="Arial" pitchFamily="34" charset="0"/>
              </a:rPr>
              <a:t>Key factors: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sz="2800" b="1">
                <a:solidFill>
                  <a:srgbClr val="FF0000"/>
                </a:solidFill>
                <a:cs typeface="Arial" pitchFamily="34" charset="0"/>
              </a:rPr>
              <a:t> T (Fullloadhours)!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de-DE" sz="2800" b="1">
                <a:solidFill>
                  <a:srgbClr val="FF0000"/>
                </a:solidFill>
                <a:cs typeface="Arial" pitchFamily="34" charset="0"/>
              </a:rPr>
              <a:t> C</a:t>
            </a:r>
            <a:r>
              <a:rPr lang="en-GB" altLang="de-DE" sz="2800" b="1" baseline="-2500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en-GB" altLang="de-DE" sz="2800" b="1">
                <a:solidFill>
                  <a:srgbClr val="FF0000"/>
                </a:solidFill>
                <a:cs typeface="Arial" pitchFamily="34" charset="0"/>
              </a:rPr>
              <a:t> (electricity price)</a:t>
            </a:r>
          </a:p>
          <a:p>
            <a:pPr eaLnBrk="1" hangingPunct="1">
              <a:buFont typeface="Wingdings" pitchFamily="2" charset="2"/>
              <a:buChar char="Ø"/>
            </a:pPr>
            <a:endParaRPr lang="en-GB" altLang="de-DE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331913" y="1651000"/>
            <a:ext cx="1893887" cy="57626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" name="Ellipse 9"/>
          <p:cNvSpPr/>
          <p:nvPr/>
        </p:nvSpPr>
        <p:spPr>
          <a:xfrm>
            <a:off x="3162300" y="1474788"/>
            <a:ext cx="1893888" cy="57626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1" name="Ellipse 10"/>
          <p:cNvSpPr/>
          <p:nvPr/>
        </p:nvSpPr>
        <p:spPr>
          <a:xfrm>
            <a:off x="900113" y="1123950"/>
            <a:ext cx="1244600" cy="57626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47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9" grpId="0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052513"/>
            <a:ext cx="7993062" cy="56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042988" y="11113"/>
            <a:ext cx="6607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3200" b="1" i="1">
                <a:solidFill>
                  <a:srgbClr val="FF0000"/>
                </a:solidFill>
              </a:rPr>
              <a:t>Investment costs of hydrogen production 2014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27313" y="3429000"/>
            <a:ext cx="626586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3200" b="1" i="1">
                <a:solidFill>
                  <a:srgbClr val="FF0000"/>
                </a:solidFill>
                <a:sym typeface="Wingdings" pitchFamily="2" charset="2"/>
              </a:rPr>
              <a:t> High economies-of-scale !</a:t>
            </a:r>
            <a:endParaRPr lang="de-DE" altLang="en-US" sz="32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79488"/>
            <a:ext cx="71120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1987550" y="2352675"/>
            <a:ext cx="1000125" cy="203200"/>
          </a:xfrm>
          <a:custGeom>
            <a:avLst/>
            <a:gdLst>
              <a:gd name="connsiteX0" fmla="*/ 0 w 2607174"/>
              <a:gd name="connsiteY0" fmla="*/ 0 h 1201567"/>
              <a:gd name="connsiteX1" fmla="*/ 0 w 2607174"/>
              <a:gd name="connsiteY1" fmla="*/ 1201567 h 1201567"/>
              <a:gd name="connsiteX2" fmla="*/ 2607174 w 2607174"/>
              <a:gd name="connsiteY2" fmla="*/ 1194010 h 1201567"/>
              <a:gd name="connsiteX3" fmla="*/ 1768344 w 2607174"/>
              <a:gd name="connsiteY3" fmla="*/ 0 h 1201567"/>
              <a:gd name="connsiteX4" fmla="*/ 0 w 2607174"/>
              <a:gd name="connsiteY4" fmla="*/ 0 h 120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174" h="1201567">
                <a:moveTo>
                  <a:pt x="0" y="0"/>
                </a:moveTo>
                <a:lnTo>
                  <a:pt x="0" y="1201567"/>
                </a:lnTo>
                <a:lnTo>
                  <a:pt x="2607174" y="1194010"/>
                </a:lnTo>
                <a:lnTo>
                  <a:pt x="1768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 rot="10800000">
            <a:off x="6948488" y="4362450"/>
            <a:ext cx="1000125" cy="203200"/>
          </a:xfrm>
          <a:custGeom>
            <a:avLst/>
            <a:gdLst>
              <a:gd name="connsiteX0" fmla="*/ 0 w 2607174"/>
              <a:gd name="connsiteY0" fmla="*/ 0 h 1201567"/>
              <a:gd name="connsiteX1" fmla="*/ 0 w 2607174"/>
              <a:gd name="connsiteY1" fmla="*/ 1201567 h 1201567"/>
              <a:gd name="connsiteX2" fmla="*/ 2607174 w 2607174"/>
              <a:gd name="connsiteY2" fmla="*/ 1194010 h 1201567"/>
              <a:gd name="connsiteX3" fmla="*/ 1768344 w 2607174"/>
              <a:gd name="connsiteY3" fmla="*/ 0 h 1201567"/>
              <a:gd name="connsiteX4" fmla="*/ 0 w 2607174"/>
              <a:gd name="connsiteY4" fmla="*/ 0 h 120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174" h="1201567">
                <a:moveTo>
                  <a:pt x="0" y="0"/>
                </a:moveTo>
                <a:lnTo>
                  <a:pt x="0" y="1201567"/>
                </a:lnTo>
                <a:lnTo>
                  <a:pt x="2607174" y="1194010"/>
                </a:lnTo>
                <a:lnTo>
                  <a:pt x="1768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TextBox 12"/>
          <p:cNvSpPr txBox="1">
            <a:spLocks noChangeArrowheads="1"/>
          </p:cNvSpPr>
          <p:nvPr/>
        </p:nvSpPr>
        <p:spPr bwMode="auto">
          <a:xfrm>
            <a:off x="1931988" y="2843213"/>
            <a:ext cx="1347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1400"/>
              <a:t>FLH Storage 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87550" y="2698750"/>
            <a:ext cx="784225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71775" y="2144713"/>
            <a:ext cx="0" cy="760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987550" y="2093913"/>
            <a:ext cx="712788" cy="246062"/>
          </a:xfrm>
          <a:custGeom>
            <a:avLst/>
            <a:gdLst>
              <a:gd name="connsiteX0" fmla="*/ 22672 w 2712972"/>
              <a:gd name="connsiteY0" fmla="*/ 0 h 1949712"/>
              <a:gd name="connsiteX1" fmla="*/ 1481177 w 2712972"/>
              <a:gd name="connsiteY1" fmla="*/ 0 h 1949712"/>
              <a:gd name="connsiteX2" fmla="*/ 2712972 w 2712972"/>
              <a:gd name="connsiteY2" fmla="*/ 1949712 h 1949712"/>
              <a:gd name="connsiteX3" fmla="*/ 0 w 2712972"/>
              <a:gd name="connsiteY3" fmla="*/ 1911927 h 1949712"/>
              <a:gd name="connsiteX4" fmla="*/ 22672 w 2712972"/>
              <a:gd name="connsiteY4" fmla="*/ 0 h 194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972" h="1949712">
                <a:moveTo>
                  <a:pt x="22672" y="0"/>
                </a:moveTo>
                <a:lnTo>
                  <a:pt x="1481177" y="0"/>
                </a:lnTo>
                <a:lnTo>
                  <a:pt x="2712972" y="1949712"/>
                </a:lnTo>
                <a:lnTo>
                  <a:pt x="0" y="1911927"/>
                </a:lnTo>
                <a:lnTo>
                  <a:pt x="22672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463" y="1933575"/>
            <a:ext cx="15192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2400"/>
              <a:t>Storage 2</a:t>
            </a:r>
          </a:p>
        </p:txBody>
      </p:sp>
      <p:sp>
        <p:nvSpPr>
          <p:cNvPr id="21" name="Freeform 20"/>
          <p:cNvSpPr/>
          <p:nvPr/>
        </p:nvSpPr>
        <p:spPr>
          <a:xfrm>
            <a:off x="2379663" y="2419350"/>
            <a:ext cx="5068887" cy="2044700"/>
          </a:xfrm>
          <a:custGeom>
            <a:avLst/>
            <a:gdLst>
              <a:gd name="connsiteX0" fmla="*/ 4231934 w 4231934"/>
              <a:gd name="connsiteY0" fmla="*/ 1707888 h 1707888"/>
              <a:gd name="connsiteX1" fmla="*/ 1148668 w 4231934"/>
              <a:gd name="connsiteY1" fmla="*/ 1148668 h 1707888"/>
              <a:gd name="connsiteX2" fmla="*/ 0 w 4231934"/>
              <a:gd name="connsiteY2" fmla="*/ 0 h 170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1934" h="1707888">
                <a:moveTo>
                  <a:pt x="4231934" y="1707888"/>
                </a:moveTo>
                <a:cubicBezTo>
                  <a:pt x="3042962" y="1570602"/>
                  <a:pt x="1853990" y="1433316"/>
                  <a:pt x="1148668" y="1148668"/>
                </a:cubicBezTo>
                <a:cubicBezTo>
                  <a:pt x="443346" y="864020"/>
                  <a:pt x="221673" y="43201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1" name="TextBox 25"/>
          <p:cNvSpPr txBox="1">
            <a:spLocks noChangeArrowheads="1"/>
          </p:cNvSpPr>
          <p:nvPr/>
        </p:nvSpPr>
        <p:spPr bwMode="auto">
          <a:xfrm>
            <a:off x="1987550" y="1403350"/>
            <a:ext cx="1398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1400"/>
              <a:t>FLH Storage 2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487613" y="1712913"/>
            <a:ext cx="0" cy="760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87550" y="1789113"/>
            <a:ext cx="500063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 rot="10800000">
            <a:off x="7235825" y="4570413"/>
            <a:ext cx="712788" cy="246062"/>
          </a:xfrm>
          <a:custGeom>
            <a:avLst/>
            <a:gdLst>
              <a:gd name="connsiteX0" fmla="*/ 22672 w 2712972"/>
              <a:gd name="connsiteY0" fmla="*/ 0 h 1949712"/>
              <a:gd name="connsiteX1" fmla="*/ 1481177 w 2712972"/>
              <a:gd name="connsiteY1" fmla="*/ 0 h 1949712"/>
              <a:gd name="connsiteX2" fmla="*/ 2712972 w 2712972"/>
              <a:gd name="connsiteY2" fmla="*/ 1949712 h 1949712"/>
              <a:gd name="connsiteX3" fmla="*/ 0 w 2712972"/>
              <a:gd name="connsiteY3" fmla="*/ 1911927 h 1949712"/>
              <a:gd name="connsiteX4" fmla="*/ 22672 w 2712972"/>
              <a:gd name="connsiteY4" fmla="*/ 0 h 194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972" h="1949712">
                <a:moveTo>
                  <a:pt x="22672" y="0"/>
                </a:moveTo>
                <a:lnTo>
                  <a:pt x="1481177" y="0"/>
                </a:lnTo>
                <a:lnTo>
                  <a:pt x="2712972" y="1949712"/>
                </a:lnTo>
                <a:lnTo>
                  <a:pt x="0" y="1911927"/>
                </a:lnTo>
                <a:lnTo>
                  <a:pt x="22672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" name="Freeform 2047"/>
          <p:cNvSpPr/>
          <p:nvPr/>
        </p:nvSpPr>
        <p:spPr>
          <a:xfrm>
            <a:off x="2238375" y="2216150"/>
            <a:ext cx="5484813" cy="2447925"/>
          </a:xfrm>
          <a:custGeom>
            <a:avLst/>
            <a:gdLst>
              <a:gd name="connsiteX0" fmla="*/ 5146334 w 5146334"/>
              <a:gd name="connsiteY0" fmla="*/ 2456033 h 2456033"/>
              <a:gd name="connsiteX1" fmla="*/ 4171478 w 5146334"/>
              <a:gd name="connsiteY1" fmla="*/ 581891 h 2456033"/>
              <a:gd name="connsiteX2" fmla="*/ 0 w 5146334"/>
              <a:gd name="connsiteY2" fmla="*/ 0 h 245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6334" h="2456033">
                <a:moveTo>
                  <a:pt x="5146334" y="2456033"/>
                </a:moveTo>
                <a:cubicBezTo>
                  <a:pt x="5087767" y="1723631"/>
                  <a:pt x="5029200" y="991230"/>
                  <a:pt x="4171478" y="581891"/>
                </a:cubicBezTo>
                <a:cubicBezTo>
                  <a:pt x="3313756" y="172552"/>
                  <a:pt x="701544" y="91944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6" name="TextBox 2050"/>
          <p:cNvSpPr txBox="1">
            <a:spLocks noChangeArrowheads="1"/>
          </p:cNvSpPr>
          <p:nvPr/>
        </p:nvSpPr>
        <p:spPr bwMode="auto">
          <a:xfrm rot="-5400000">
            <a:off x="269082" y="3528219"/>
            <a:ext cx="20939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2000"/>
              <a:t>  Residual load  </a:t>
            </a:r>
          </a:p>
        </p:txBody>
      </p:sp>
      <p:cxnSp>
        <p:nvCxnSpPr>
          <p:cNvPr id="2054" name="Straight Arrow Connector 2053"/>
          <p:cNvCxnSpPr/>
          <p:nvPr/>
        </p:nvCxnSpPr>
        <p:spPr>
          <a:xfrm flipV="1">
            <a:off x="7235825" y="4932363"/>
            <a:ext cx="576263" cy="73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1062038" y="14288"/>
            <a:ext cx="64611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Decreasing</a:t>
            </a:r>
            <a:r>
              <a:rPr lang="de-DE" alt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alt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full-load</a:t>
            </a:r>
            <a:r>
              <a:rPr lang="de-DE" alt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alt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hours</a:t>
            </a:r>
            <a:r>
              <a:rPr lang="de-DE" alt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alt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</a:t>
            </a:r>
            <a:r>
              <a:rPr lang="de-DE" alt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br>
              <a:rPr lang="de-DE" alt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alt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storages</a:t>
            </a:r>
            <a:endParaRPr lang="de-DE" altLang="en-US" sz="3200" b="1" i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259" name="TextBox 6"/>
          <p:cNvSpPr txBox="1">
            <a:spLocks noChangeArrowheads="1"/>
          </p:cNvSpPr>
          <p:nvPr/>
        </p:nvSpPr>
        <p:spPr bwMode="auto">
          <a:xfrm>
            <a:off x="5795963" y="5005388"/>
            <a:ext cx="3024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/>
              <a:t>excess </a:t>
            </a:r>
            <a:br>
              <a:rPr lang="en-US" altLang="de-DE"/>
            </a:br>
            <a:r>
              <a:rPr lang="en-US" altLang="de-DE"/>
              <a:t>generation </a:t>
            </a:r>
          </a:p>
        </p:txBody>
      </p:sp>
      <p:sp>
        <p:nvSpPr>
          <p:cNvPr id="10260" name="TextBox 5"/>
          <p:cNvSpPr txBox="1">
            <a:spLocks noChangeArrowheads="1"/>
          </p:cNvSpPr>
          <p:nvPr/>
        </p:nvSpPr>
        <p:spPr bwMode="auto">
          <a:xfrm>
            <a:off x="2159000" y="3440113"/>
            <a:ext cx="274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/>
              <a:t>Under coverage</a:t>
            </a:r>
          </a:p>
        </p:txBody>
      </p:sp>
      <p:sp>
        <p:nvSpPr>
          <p:cNvPr id="29" name="TextBox 21"/>
          <p:cNvSpPr txBox="1">
            <a:spLocks noChangeArrowheads="1"/>
          </p:cNvSpPr>
          <p:nvPr/>
        </p:nvSpPr>
        <p:spPr bwMode="auto">
          <a:xfrm>
            <a:off x="17463" y="2293938"/>
            <a:ext cx="15192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2400"/>
              <a:t>Storage 1</a:t>
            </a:r>
          </a:p>
        </p:txBody>
      </p:sp>
    </p:spTree>
    <p:extLst>
      <p:ext uri="{BB962C8B-B14F-4D97-AF65-F5344CB8AC3E}">
        <p14:creationId xmlns:p14="http://schemas.microsoft.com/office/powerpoint/2010/main" val="275625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22" grpId="0" animBg="1"/>
      <p:bldP spid="10251" grpId="0"/>
      <p:bldP spid="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92162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138238" y="333375"/>
            <a:ext cx="66071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3200" b="1" i="1" dirty="0">
                <a:solidFill>
                  <a:srgbClr val="FF0000"/>
                </a:solidFill>
              </a:rPr>
              <a:t>Range </a:t>
            </a:r>
            <a:r>
              <a:rPr lang="de-DE" altLang="en-US" sz="3200" b="1" i="1" dirty="0" err="1">
                <a:solidFill>
                  <a:srgbClr val="FF0000"/>
                </a:solidFill>
              </a:rPr>
              <a:t>of</a:t>
            </a:r>
            <a:r>
              <a:rPr lang="de-DE" altLang="en-US" sz="3200" b="1" i="1" dirty="0">
                <a:solidFill>
                  <a:srgbClr val="FF0000"/>
                </a:solidFill>
              </a:rPr>
              <a:t> </a:t>
            </a:r>
            <a:r>
              <a:rPr lang="de-DE" altLang="en-US" sz="3200" b="1" i="1" dirty="0" err="1">
                <a:solidFill>
                  <a:srgbClr val="FF0000"/>
                </a:solidFill>
              </a:rPr>
              <a:t>costs</a:t>
            </a:r>
            <a:r>
              <a:rPr lang="de-DE" altLang="en-US" sz="3200" b="1" i="1" dirty="0">
                <a:solidFill>
                  <a:srgbClr val="FF0000"/>
                </a:solidFill>
              </a:rPr>
              <a:t> </a:t>
            </a:r>
            <a:r>
              <a:rPr lang="de-DE" altLang="en-US" sz="3200" b="1" i="1" dirty="0" smtClean="0">
                <a:solidFill>
                  <a:srgbClr val="FF0000"/>
                </a:solidFill>
              </a:rPr>
              <a:t>2015</a:t>
            </a:r>
            <a:endParaRPr lang="de-DE" altLang="en-US" sz="3200" b="1" i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3132138" y="2133600"/>
            <a:ext cx="0" cy="3743325"/>
          </a:xfrm>
          <a:prstGeom prst="line">
            <a:avLst/>
          </a:prstGeom>
          <a:noFill/>
          <a:ln w="73025" algn="ctr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87675" y="4718050"/>
            <a:ext cx="516731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3200" b="1">
                <a:solidFill>
                  <a:srgbClr val="FF0000"/>
                </a:solidFill>
              </a:rPr>
              <a:t>Price spread wholesale market 2014 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003800" y="1052513"/>
            <a:ext cx="0" cy="1285875"/>
          </a:xfrm>
          <a:prstGeom prst="line">
            <a:avLst/>
          </a:prstGeom>
          <a:noFill/>
          <a:ln w="73025" algn="ctr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11638" y="1871663"/>
            <a:ext cx="473551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3200" b="1">
                <a:solidFill>
                  <a:srgbClr val="0000FF"/>
                </a:solidFill>
              </a:rPr>
              <a:t>Household </a:t>
            </a:r>
            <a:br>
              <a:rPr lang="de-DE" altLang="en-US" sz="3200" b="1">
                <a:solidFill>
                  <a:srgbClr val="0000FF"/>
                </a:solidFill>
              </a:rPr>
            </a:br>
            <a:r>
              <a:rPr lang="de-DE" altLang="en-US" sz="3200" b="1">
                <a:solidFill>
                  <a:srgbClr val="0000FF"/>
                </a:solidFill>
              </a:rPr>
              <a:t>electricity price </a:t>
            </a:r>
          </a:p>
        </p:txBody>
      </p:sp>
      <p:sp>
        <p:nvSpPr>
          <p:cNvPr id="11272" name="Textfeld 4"/>
          <p:cNvSpPr txBox="1">
            <a:spLocks noChangeArrowheads="1"/>
          </p:cNvSpPr>
          <p:nvPr/>
        </p:nvSpPr>
        <p:spPr bwMode="auto">
          <a:xfrm>
            <a:off x="468313" y="1412875"/>
            <a:ext cx="2159000" cy="4278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 sz="1700"/>
              <a:t>Battery</a:t>
            </a:r>
          </a:p>
          <a:p>
            <a:pPr eaLnBrk="1" hangingPunct="1"/>
            <a:endParaRPr lang="de-AT" altLang="de-DE" sz="1700"/>
          </a:p>
          <a:p>
            <a:pPr eaLnBrk="1" hangingPunct="1"/>
            <a:endParaRPr lang="de-AT" altLang="de-DE" sz="1700"/>
          </a:p>
          <a:p>
            <a:pPr eaLnBrk="1" hangingPunct="1"/>
            <a:r>
              <a:rPr lang="de-AT" altLang="de-DE" sz="1700"/>
              <a:t>CAES</a:t>
            </a:r>
          </a:p>
          <a:p>
            <a:pPr eaLnBrk="1" hangingPunct="1"/>
            <a:endParaRPr lang="de-AT" altLang="de-DE" sz="1700"/>
          </a:p>
          <a:p>
            <a:pPr eaLnBrk="1" hangingPunct="1"/>
            <a:endParaRPr lang="de-AT" altLang="de-DE" sz="1700"/>
          </a:p>
          <a:p>
            <a:pPr eaLnBrk="1" hangingPunct="1"/>
            <a:r>
              <a:rPr lang="de-AT" altLang="de-DE" sz="1700"/>
              <a:t>PtG-CH4 central</a:t>
            </a:r>
          </a:p>
          <a:p>
            <a:pPr eaLnBrk="1" hangingPunct="1"/>
            <a:endParaRPr lang="de-AT" altLang="de-DE" sz="1700"/>
          </a:p>
          <a:p>
            <a:pPr eaLnBrk="1" hangingPunct="1"/>
            <a:endParaRPr lang="de-AT" altLang="de-DE" sz="1700"/>
          </a:p>
          <a:p>
            <a:pPr eaLnBrk="1" hangingPunct="1"/>
            <a:r>
              <a:rPr lang="de-AT" altLang="de-DE" sz="1700"/>
              <a:t>PtG-H2 central</a:t>
            </a:r>
          </a:p>
          <a:p>
            <a:pPr eaLnBrk="1" hangingPunct="1"/>
            <a:endParaRPr lang="de-AT" altLang="de-DE" sz="1700"/>
          </a:p>
          <a:p>
            <a:pPr eaLnBrk="1" hangingPunct="1"/>
            <a:endParaRPr lang="de-AT" altLang="de-DE" sz="1700"/>
          </a:p>
          <a:p>
            <a:pPr eaLnBrk="1" hangingPunct="1"/>
            <a:r>
              <a:rPr lang="de-AT" altLang="de-DE" sz="1700"/>
              <a:t>Pumped Hydro year</a:t>
            </a:r>
          </a:p>
          <a:p>
            <a:pPr eaLnBrk="1" hangingPunct="1"/>
            <a:endParaRPr lang="de-AT" altLang="de-DE" sz="1700"/>
          </a:p>
          <a:p>
            <a:pPr eaLnBrk="1" hangingPunct="1"/>
            <a:endParaRPr lang="de-AT" altLang="de-DE" sz="1700"/>
          </a:p>
          <a:p>
            <a:pPr eaLnBrk="1" hangingPunct="1"/>
            <a:r>
              <a:rPr lang="de-AT" altLang="de-DE" sz="1700"/>
              <a:t>Pumped Hydro day</a:t>
            </a:r>
          </a:p>
        </p:txBody>
      </p:sp>
      <p:sp>
        <p:nvSpPr>
          <p:cNvPr id="6" name="Rechteck 5"/>
          <p:cNvSpPr/>
          <p:nvPr/>
        </p:nvSpPr>
        <p:spPr>
          <a:xfrm>
            <a:off x="2916238" y="6308725"/>
            <a:ext cx="2519362" cy="439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cxnSp>
        <p:nvCxnSpPr>
          <p:cNvPr id="10" name="Gerade Verbindung 9"/>
          <p:cNvCxnSpPr/>
          <p:nvPr/>
        </p:nvCxnSpPr>
        <p:spPr>
          <a:xfrm>
            <a:off x="5435600" y="3213100"/>
            <a:ext cx="1584325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7070725" y="4157663"/>
            <a:ext cx="112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/>
              <a:t>Minimum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6948488" y="3101975"/>
            <a:ext cx="863600" cy="579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7812088" y="3625850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/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29973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Freeform 2"/>
          <p:cNvSpPr>
            <a:spLocks/>
          </p:cNvSpPr>
          <p:nvPr/>
        </p:nvSpPr>
        <p:spPr bwMode="auto">
          <a:xfrm>
            <a:off x="4439951" y="4191001"/>
            <a:ext cx="4044396" cy="1512168"/>
          </a:xfrm>
          <a:custGeom>
            <a:avLst/>
            <a:gdLst>
              <a:gd name="T0" fmla="*/ 0 w 1920"/>
              <a:gd name="T1" fmla="*/ 2147483647 h 1056"/>
              <a:gd name="T2" fmla="*/ 2147483647 w 1920"/>
              <a:gd name="T3" fmla="*/ 2147483647 h 1056"/>
              <a:gd name="T4" fmla="*/ 2147483647 w 1920"/>
              <a:gd name="T5" fmla="*/ 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0" h="1056">
                <a:moveTo>
                  <a:pt x="0" y="1056"/>
                </a:moveTo>
                <a:lnTo>
                  <a:pt x="336" y="240"/>
                </a:lnTo>
                <a:lnTo>
                  <a:pt x="1920" y="0"/>
                </a:lnTo>
              </a:path>
            </a:pathLst>
          </a:custGeom>
          <a:noFill/>
          <a:ln w="98425" cap="flat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4743105" y="5775988"/>
            <a:ext cx="24416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Short-term </a:t>
            </a:r>
            <a:b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marginal </a:t>
            </a:r>
            <a:r>
              <a:rPr lang="de-DE" b="1" dirty="0">
                <a:solidFill>
                  <a:srgbClr val="FF0000"/>
                </a:solidFill>
                <a:latin typeface="Arial" pitchFamily="34" charset="0"/>
              </a:rPr>
              <a:t>costs </a:t>
            </a: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6161363" y="4375246"/>
            <a:ext cx="25266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solidFill>
                  <a:srgbClr val="0000FF"/>
                </a:solidFill>
                <a:latin typeface="Arial" pitchFamily="34" charset="0"/>
              </a:rPr>
              <a:t>Long-term </a:t>
            </a:r>
            <a:r>
              <a:rPr lang="de-DE" b="1" dirty="0">
                <a:solidFill>
                  <a:srgbClr val="0000FF"/>
                </a:solidFill>
                <a:latin typeface="Arial" pitchFamily="34" charset="0"/>
              </a:rPr>
              <a:t/>
            </a:r>
            <a:br>
              <a:rPr lang="de-DE" b="1" dirty="0">
                <a:solidFill>
                  <a:srgbClr val="0000FF"/>
                </a:solidFill>
                <a:latin typeface="Arial" pitchFamily="34" charset="0"/>
              </a:rPr>
            </a:br>
            <a:r>
              <a:rPr lang="de-DE" b="1" dirty="0" smtClean="0">
                <a:solidFill>
                  <a:srgbClr val="0000FF"/>
                </a:solidFill>
                <a:latin typeface="Arial" pitchFamily="34" charset="0"/>
              </a:rPr>
              <a:t>marginal costs </a:t>
            </a:r>
            <a:endParaRPr lang="de-DE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672055" y="3775502"/>
            <a:ext cx="14748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Average </a:t>
            </a:r>
            <a:endParaRPr lang="de-DE" b="1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costs</a:t>
            </a:r>
            <a:endParaRPr lang="de-DE" b="1" dirty="0">
              <a:latin typeface="Arial" pitchFamily="34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 rot="-5400000">
            <a:off x="-1579422" y="3960169"/>
            <a:ext cx="367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Price, costs </a:t>
            </a:r>
            <a:r>
              <a:rPr lang="de-DE" b="1" dirty="0">
                <a:latin typeface="Arial" pitchFamily="34" charset="0"/>
              </a:rPr>
              <a:t>(</a:t>
            </a:r>
            <a:r>
              <a:rPr lang="de-DE" b="1" dirty="0" smtClean="0">
                <a:latin typeface="Arial" pitchFamily="34" charset="0"/>
              </a:rPr>
              <a:t>EUR/MWh</a:t>
            </a:r>
            <a:r>
              <a:rPr lang="de-DE" b="1" dirty="0">
                <a:latin typeface="Arial" pitchFamily="34" charset="0"/>
              </a:rPr>
              <a:t>)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635747" y="672656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8109141" y="6495727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time </a:t>
            </a:r>
            <a:endParaRPr lang="de-DE" b="1" dirty="0">
              <a:latin typeface="Arial" pitchFamily="34" charset="0"/>
            </a:endParaRPr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 flipV="1">
            <a:off x="635747" y="950640"/>
            <a:ext cx="0" cy="57759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5" name="Freeform 11"/>
          <p:cNvSpPr>
            <a:spLocks/>
          </p:cNvSpPr>
          <p:nvPr/>
        </p:nvSpPr>
        <p:spPr bwMode="auto">
          <a:xfrm>
            <a:off x="5512547" y="2780995"/>
            <a:ext cx="3048000" cy="2944079"/>
          </a:xfrm>
          <a:custGeom>
            <a:avLst/>
            <a:gdLst>
              <a:gd name="T0" fmla="*/ 0 w 1824"/>
              <a:gd name="T1" fmla="*/ 2147483647 h 1824"/>
              <a:gd name="T2" fmla="*/ 2147483647 w 1824"/>
              <a:gd name="T3" fmla="*/ 2147483647 h 1824"/>
              <a:gd name="T4" fmla="*/ 2147483647 w 1824"/>
              <a:gd name="T5" fmla="*/ 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1824">
                <a:moveTo>
                  <a:pt x="0" y="1824"/>
                </a:moveTo>
                <a:lnTo>
                  <a:pt x="384" y="480"/>
                </a:lnTo>
                <a:lnTo>
                  <a:pt x="1824" y="0"/>
                </a:lnTo>
              </a:path>
            </a:pathLst>
          </a:custGeom>
          <a:noFill/>
          <a:ln w="85725" cap="flat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6" name="Text Box 12"/>
          <p:cNvSpPr txBox="1">
            <a:spLocks noChangeArrowheads="1"/>
          </p:cNvSpPr>
          <p:nvPr/>
        </p:nvSpPr>
        <p:spPr bwMode="auto">
          <a:xfrm>
            <a:off x="4793211" y="2751153"/>
            <a:ext cx="2494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Strategic prices</a:t>
            </a:r>
            <a:endParaRPr lang="de-DE" b="1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841600" y="1886744"/>
            <a:ext cx="5718947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565490" y="1435827"/>
            <a:ext cx="19559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sz="1600" b="1" dirty="0">
                <a:latin typeface="Arial" pitchFamily="34" charset="0"/>
              </a:rPr>
              <a:t>a</a:t>
            </a:r>
            <a:r>
              <a:rPr lang="de-DE" sz="1600" b="1" dirty="0" smtClean="0">
                <a:latin typeface="Arial" pitchFamily="34" charset="0"/>
              </a:rPr>
              <a:t>fter liberalisation</a:t>
            </a:r>
            <a:endParaRPr lang="de-DE" sz="1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35747" y="1886744"/>
            <a:ext cx="2205853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46768" y="1435827"/>
            <a:ext cx="21948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sz="1600" b="1" dirty="0">
                <a:latin typeface="Arial" pitchFamily="34" charset="0"/>
              </a:rPr>
              <a:t>b</a:t>
            </a:r>
            <a:r>
              <a:rPr lang="de-DE" sz="1600" b="1" dirty="0" smtClean="0">
                <a:latin typeface="Arial" pitchFamily="34" charset="0"/>
              </a:rPr>
              <a:t>efore  liberalisation</a:t>
            </a:r>
            <a:endParaRPr lang="de-DE" sz="1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35747" y="4695056"/>
            <a:ext cx="7783286" cy="1051790"/>
          </a:xfrm>
          <a:custGeom>
            <a:avLst/>
            <a:gdLst>
              <a:gd name="connsiteX0" fmla="*/ 0 w 7783286"/>
              <a:gd name="connsiteY0" fmla="*/ 10886 h 859972"/>
              <a:gd name="connsiteX1" fmla="*/ 2155371 w 7783286"/>
              <a:gd name="connsiteY1" fmla="*/ 0 h 859972"/>
              <a:gd name="connsiteX2" fmla="*/ 2275114 w 7783286"/>
              <a:gd name="connsiteY2" fmla="*/ 859972 h 859972"/>
              <a:gd name="connsiteX3" fmla="*/ 7783286 w 7783286"/>
              <a:gd name="connsiteY3" fmla="*/ 859972 h 8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3286" h="859972">
                <a:moveTo>
                  <a:pt x="0" y="10886"/>
                </a:moveTo>
                <a:lnTo>
                  <a:pt x="2155371" y="0"/>
                </a:lnTo>
                <a:lnTo>
                  <a:pt x="2275114" y="859972"/>
                </a:lnTo>
                <a:lnTo>
                  <a:pt x="7783286" y="859972"/>
                </a:lnTo>
              </a:path>
            </a:pathLst>
          </a:custGeom>
          <a:noFill/>
          <a:ln w="857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-468560" y="-99392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2. </a:t>
            </a:r>
            <a:r>
              <a:rPr lang="de-DE" sz="3600" b="1" dirty="0">
                <a:solidFill>
                  <a:srgbClr val="FF0000"/>
                </a:solidFill>
              </a:rPr>
              <a:t>HOW PRICES COME </a:t>
            </a:r>
            <a:br>
              <a:rPr lang="de-DE" sz="3600" b="1" dirty="0">
                <a:solidFill>
                  <a:srgbClr val="FF0000"/>
                </a:solidFill>
              </a:rPr>
            </a:br>
            <a:r>
              <a:rPr lang="de-DE" sz="3600" b="1" dirty="0">
                <a:solidFill>
                  <a:srgbClr val="FF0000"/>
                </a:solidFill>
              </a:rPr>
              <a:t>ABOUT (SOME THEORY) </a:t>
            </a:r>
            <a:endParaRPr lang="de-D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nimBg="1"/>
      <p:bldP spid="395267" grpId="0" autoUpdateAnimBg="0"/>
      <p:bldP spid="395268" grpId="0" autoUpdateAnimBg="0"/>
      <p:bldP spid="395269" grpId="0" autoUpdateAnimBg="0"/>
      <p:bldP spid="395275" grpId="0" animBg="1"/>
      <p:bldP spid="395276" grpId="0" autoUpdateAnimBg="0"/>
      <p:bldP spid="20" grpId="0" autoUpdateAnimBg="0"/>
      <p:bldP spid="2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500" y="1412776"/>
            <a:ext cx="9482036" cy="425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5060" y="6309320"/>
            <a:ext cx="2867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Quelle</a:t>
            </a:r>
            <a:r>
              <a:rPr lang="en-US" sz="2400" dirty="0" smtClean="0"/>
              <a:t>: Ehlers 2011</a:t>
            </a: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4917" y="70520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The </a:t>
            </a:r>
            <a:r>
              <a:rPr lang="de-DE" sz="3600" b="1" dirty="0" err="1" smtClean="0">
                <a:solidFill>
                  <a:srgbClr val="FF0000"/>
                </a:solidFill>
              </a:rPr>
              <a:t>impact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of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new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storage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on </a:t>
            </a:r>
            <a:r>
              <a:rPr lang="de-DE" sz="3600" b="1" dirty="0" err="1" smtClean="0">
                <a:solidFill>
                  <a:srgbClr val="FF0000"/>
                </a:solidFill>
              </a:rPr>
              <a:t>price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spreads</a:t>
            </a:r>
            <a:r>
              <a:rPr lang="de-DE" sz="3600" b="1" dirty="0" smtClean="0">
                <a:solidFill>
                  <a:srgbClr val="FF0000"/>
                </a:solidFill>
              </a:rPr>
              <a:t>  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301208"/>
            <a:ext cx="33698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Stunde</a:t>
            </a:r>
            <a:r>
              <a:rPr lang="en-US" sz="2400" dirty="0" smtClean="0"/>
              <a:t> 1: </a:t>
            </a:r>
            <a:r>
              <a:rPr lang="en-US" sz="2400" dirty="0" err="1" smtClean="0"/>
              <a:t>Einspeichern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1907704" y="1916832"/>
            <a:ext cx="504056" cy="46166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6200000">
            <a:off x="1134257" y="3594211"/>
            <a:ext cx="434601" cy="53622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7693" y="5301207"/>
            <a:ext cx="34378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Stunde</a:t>
            </a:r>
            <a:r>
              <a:rPr lang="en-US" sz="2400" dirty="0" smtClean="0"/>
              <a:t> 2: </a:t>
            </a:r>
            <a:r>
              <a:rPr lang="en-US" sz="2400" dirty="0" err="1" smtClean="0"/>
              <a:t>Ausspeichern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6764565" y="3848792"/>
            <a:ext cx="504056" cy="46166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5400000">
            <a:off x="5803970" y="2509266"/>
            <a:ext cx="727177" cy="53622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Up-Down Arrow 1"/>
          <p:cNvSpPr/>
          <p:nvPr/>
        </p:nvSpPr>
        <p:spPr bwMode="auto">
          <a:xfrm>
            <a:off x="3290399" y="2530704"/>
            <a:ext cx="921561" cy="1474360"/>
          </a:xfrm>
          <a:prstGeom prst="upDownArrow">
            <a:avLst/>
          </a:prstGeom>
          <a:solidFill>
            <a:srgbClr val="00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Up-Down Arrow 12"/>
          <p:cNvSpPr/>
          <p:nvPr/>
        </p:nvSpPr>
        <p:spPr bwMode="auto">
          <a:xfrm>
            <a:off x="4232375" y="3149352"/>
            <a:ext cx="627657" cy="495672"/>
          </a:xfrm>
          <a:prstGeom prst="upDownArrow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97430" y="3149762"/>
            <a:ext cx="30764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Neuer</a:t>
            </a:r>
            <a:r>
              <a:rPr lang="en-US" sz="2400" b="1" dirty="0" smtClean="0">
                <a:solidFill>
                  <a:srgbClr val="C00000"/>
                </a:solidFill>
              </a:rPr>
              <a:t> price spread!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  <p:bldP spid="1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rrowheads="1"/>
          </p:cNvSpPr>
          <p:nvPr/>
        </p:nvSpPr>
        <p:spPr bwMode="auto">
          <a:xfrm>
            <a:off x="1171312" y="260648"/>
            <a:ext cx="6911975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de-DE" sz="3200" b="1" dirty="0" err="1" smtClean="0">
                <a:solidFill>
                  <a:srgbClr val="FF0000"/>
                </a:solidFill>
                <a:latin typeface="Arial" charset="0"/>
              </a:rPr>
              <a:t>Sectror</a:t>
            </a:r>
            <a:r>
              <a:rPr lang="en-GB" altLang="de-DE" sz="3200" b="1" dirty="0" smtClean="0">
                <a:solidFill>
                  <a:srgbClr val="FF0000"/>
                </a:solidFill>
                <a:latin typeface="Arial" charset="0"/>
              </a:rPr>
              <a:t> coupling / Sector integration</a:t>
            </a:r>
            <a:endParaRPr lang="de-DE" altLang="de-DE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7192"/>
            <a:ext cx="9101460" cy="58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355976" y="912167"/>
            <a:ext cx="42707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2400" b="1" dirty="0" smtClean="0"/>
              <a:t>Long-term </a:t>
            </a:r>
            <a:r>
              <a:rPr lang="de-AT" sz="2400" b="1" dirty="0" err="1" smtClean="0"/>
              <a:t>storage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needed</a:t>
            </a:r>
            <a:r>
              <a:rPr lang="de-AT" sz="2400" b="1" dirty="0" smtClean="0"/>
              <a:t> </a:t>
            </a:r>
            <a:endParaRPr lang="de-AT" sz="2400" b="1" dirty="0"/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4211960" y="1500748"/>
            <a:ext cx="1008112" cy="27206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54038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3200" b="1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Demand </a:t>
            </a:r>
            <a:r>
              <a:rPr lang="de-DE" altLang="de-DE" sz="3200" b="1" kern="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for</a:t>
            </a:r>
            <a:r>
              <a:rPr lang="de-DE" altLang="de-DE" sz="3200" b="1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sz="3200" b="1" kern="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long</a:t>
            </a:r>
            <a:r>
              <a:rPr lang="de-DE" altLang="de-DE" sz="3200" b="1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-term </a:t>
            </a:r>
            <a:r>
              <a:rPr lang="de-DE" altLang="de-DE" sz="3200" b="1" kern="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storage</a:t>
            </a:r>
            <a:endParaRPr lang="de-DE" altLang="de-DE" sz="3200" b="1" kern="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4550730" y="1500748"/>
            <a:ext cx="1173398" cy="7041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5483224" y="1484382"/>
            <a:ext cx="1008112" cy="57686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3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-1588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2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Hydrogen: storage and roundtrip</a:t>
            </a:r>
            <a:br>
              <a:rPr lang="de-DE" altLang="de-DE" sz="32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32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use for electricity generation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2941638"/>
            <a:ext cx="1117601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960688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506663" y="3733800"/>
            <a:ext cx="1296987" cy="3683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black"/>
                </a:solidFill>
                <a:latin typeface="Calibri"/>
              </a:rPr>
              <a:t>Electrolyser</a:t>
            </a:r>
          </a:p>
        </p:txBody>
      </p:sp>
      <p:sp>
        <p:nvSpPr>
          <p:cNvPr id="16" name="Trapezoid 15"/>
          <p:cNvSpPr/>
          <p:nvPr/>
        </p:nvSpPr>
        <p:spPr>
          <a:xfrm rot="5400000">
            <a:off x="4375944" y="3632994"/>
            <a:ext cx="504825" cy="569913"/>
          </a:xfrm>
          <a:prstGeom prst="trapezoid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rapezoid 16"/>
          <p:cNvSpPr/>
          <p:nvPr/>
        </p:nvSpPr>
        <p:spPr>
          <a:xfrm rot="16200000">
            <a:off x="5661819" y="3632994"/>
            <a:ext cx="695325" cy="623887"/>
          </a:xfrm>
          <a:prstGeom prst="trapezoid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713538" y="3733800"/>
            <a:ext cx="574675" cy="43656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kern="0" dirty="0">
                <a:solidFill>
                  <a:prstClr val="white"/>
                </a:solidFill>
                <a:latin typeface="Calibri"/>
              </a:rPr>
              <a:t>G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30607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Gerade Verbindung mit Pfeil 19"/>
          <p:cNvCxnSpPr>
            <a:cxnSpLocks noChangeShapeType="1"/>
            <a:endCxn id="15" idx="1"/>
          </p:cNvCxnSpPr>
          <p:nvPr/>
        </p:nvCxnSpPr>
        <p:spPr bwMode="auto">
          <a:xfrm>
            <a:off x="1889125" y="3917950"/>
            <a:ext cx="617538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1708150" y="3616325"/>
            <a:ext cx="7985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Electricity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Gerade Verbindung mit Pfeil 21"/>
          <p:cNvCxnSpPr>
            <a:cxnSpLocks noChangeShapeType="1"/>
            <a:stCxn id="15" idx="3"/>
            <a:endCxn id="16" idx="2"/>
          </p:cNvCxnSpPr>
          <p:nvPr/>
        </p:nvCxnSpPr>
        <p:spPr bwMode="auto">
          <a:xfrm>
            <a:off x="3803650" y="3917950"/>
            <a:ext cx="539750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3906838" y="3570288"/>
            <a:ext cx="3333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114800" y="3278188"/>
            <a:ext cx="93662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Compressor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424488" y="3275013"/>
            <a:ext cx="11699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Combined</a:t>
            </a:r>
            <a:r>
              <a:rPr lang="de-AT" sz="12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cycle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037388" y="3525838"/>
            <a:ext cx="8001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Electricity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" name="Gerade Verbindung mit Pfeil 26"/>
          <p:cNvCxnSpPr>
            <a:cxnSpLocks noChangeShapeType="1"/>
            <a:stCxn id="18" idx="6"/>
          </p:cNvCxnSpPr>
          <p:nvPr/>
        </p:nvCxnSpPr>
        <p:spPr bwMode="auto">
          <a:xfrm flipV="1">
            <a:off x="7288213" y="3951288"/>
            <a:ext cx="433387" cy="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bgerundetes Rechteck 27"/>
          <p:cNvSpPr/>
          <p:nvPr/>
        </p:nvSpPr>
        <p:spPr>
          <a:xfrm>
            <a:off x="4368800" y="4675188"/>
            <a:ext cx="1911350" cy="633412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kern="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de-AT" kern="0" dirty="0">
                <a:solidFill>
                  <a:prstClr val="black"/>
                </a:solidFill>
                <a:latin typeface="Calibri"/>
              </a:rPr>
              <a:t>-Storage</a:t>
            </a:r>
          </a:p>
        </p:txBody>
      </p:sp>
      <p:cxnSp>
        <p:nvCxnSpPr>
          <p:cNvPr id="29" name="Gerade Verbindung mit Pfeil 28"/>
          <p:cNvCxnSpPr>
            <a:cxnSpLocks noChangeShapeType="1"/>
            <a:stCxn id="16" idx="3"/>
          </p:cNvCxnSpPr>
          <p:nvPr/>
        </p:nvCxnSpPr>
        <p:spPr bwMode="auto">
          <a:xfrm>
            <a:off x="4627563" y="4106863"/>
            <a:ext cx="0" cy="5683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Gerade Verbindung mit Pfeil 29"/>
          <p:cNvCxnSpPr>
            <a:cxnSpLocks noChangeShapeType="1"/>
            <a:endCxn id="17" idx="1"/>
          </p:cNvCxnSpPr>
          <p:nvPr/>
        </p:nvCxnSpPr>
        <p:spPr bwMode="auto">
          <a:xfrm flipV="1">
            <a:off x="6008688" y="4214813"/>
            <a:ext cx="0" cy="48895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4178300" y="4292600"/>
            <a:ext cx="33178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115050" y="4337050"/>
            <a:ext cx="3317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33" name="Gerade Verbindung 32"/>
          <p:cNvCxnSpPr>
            <a:cxnSpLocks noChangeShapeType="1"/>
            <a:stCxn id="17" idx="2"/>
            <a:endCxn id="18" idx="2"/>
          </p:cNvCxnSpPr>
          <p:nvPr/>
        </p:nvCxnSpPr>
        <p:spPr bwMode="auto">
          <a:xfrm>
            <a:off x="6321425" y="3944938"/>
            <a:ext cx="392113" cy="635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feld 33"/>
          <p:cNvSpPr txBox="1"/>
          <p:nvPr/>
        </p:nvSpPr>
        <p:spPr>
          <a:xfrm>
            <a:off x="2613025" y="3357563"/>
            <a:ext cx="9191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=60-70%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141788" y="3038475"/>
            <a:ext cx="7223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 ≈90%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135688" y="3048000"/>
            <a:ext cx="9175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=50-60%</a:t>
            </a:r>
          </a:p>
        </p:txBody>
      </p:sp>
      <p:sp>
        <p:nvSpPr>
          <p:cNvPr id="37" name="Geschweifte Klammer links 36"/>
          <p:cNvSpPr/>
          <p:nvPr/>
        </p:nvSpPr>
        <p:spPr>
          <a:xfrm rot="16200000" flipH="1">
            <a:off x="4550569" y="535782"/>
            <a:ext cx="508000" cy="4824412"/>
          </a:xfrm>
          <a:prstGeom prst="leftBrace">
            <a:avLst>
              <a:gd name="adj1" fmla="val 8333"/>
              <a:gd name="adj2" fmla="val 49498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343400" y="2387600"/>
            <a:ext cx="9191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=27-38%</a:t>
            </a:r>
          </a:p>
        </p:txBody>
      </p:sp>
      <p:sp>
        <p:nvSpPr>
          <p:cNvPr id="2" name="Ellipse 1"/>
          <p:cNvSpPr/>
          <p:nvPr/>
        </p:nvSpPr>
        <p:spPr>
          <a:xfrm>
            <a:off x="3344863" y="2101850"/>
            <a:ext cx="2851150" cy="877888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>
                <a:solidFill>
                  <a:schemeClr val="tx1"/>
                </a:solidFill>
              </a:rPr>
              <a:t>η</a:t>
            </a:r>
            <a:r>
              <a:rPr lang="de-AT" sz="3200" dirty="0">
                <a:solidFill>
                  <a:schemeClr val="tx1"/>
                </a:solidFill>
              </a:rPr>
              <a:t>= 27-35%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441450" y="1557338"/>
            <a:ext cx="757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 sz="2800" b="1" i="1">
                <a:solidFill>
                  <a:srgbClr val="FF0000"/>
                </a:solidFill>
                <a:cs typeface="Arial" pitchFamily="34" charset="0"/>
              </a:rPr>
              <a:t>Very low roundtrip efficiency for electricity!</a:t>
            </a:r>
          </a:p>
        </p:txBody>
      </p:sp>
    </p:spTree>
    <p:extLst>
      <p:ext uri="{BB962C8B-B14F-4D97-AF65-F5344CB8AC3E}">
        <p14:creationId xmlns:p14="http://schemas.microsoft.com/office/powerpoint/2010/main" val="35464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/>
      <p:bldP spid="23" grpId="0"/>
      <p:bldP spid="24" grpId="0"/>
      <p:bldP spid="25" grpId="0"/>
      <p:bldP spid="26" grpId="0"/>
      <p:bldP spid="28" grpId="0" animBg="1"/>
      <p:bldP spid="31" grpId="0"/>
      <p:bldP spid="32" grpId="0"/>
      <p:bldP spid="34" grpId="0"/>
      <p:bldP spid="35" grpId="0"/>
      <p:bldP spid="36" grpId="0"/>
      <p:bldP spid="37" grpId="0" animBg="1"/>
      <p:bldP spid="38" grpId="0"/>
      <p:bldP spid="2" grpId="0" animBg="1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468313" y="27813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hydrogen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methane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de-DE" altLang="de-DE" sz="3200" b="1" i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2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Hydrogen: storage and fuel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63713" y="6307138"/>
            <a:ext cx="65071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>
                <a:solidFill>
                  <a:srgbClr val="000000"/>
                </a:solidFill>
              </a:rPr>
              <a:t>Energy supply chains: Storage and/or use of RES for mobility </a:t>
            </a:r>
            <a:endParaRPr lang="de-AT" altLang="de-DE">
              <a:solidFill>
                <a:srgbClr val="0000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63750"/>
            <a:ext cx="10556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0828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498725" y="2855913"/>
            <a:ext cx="1296988" cy="3683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black"/>
                </a:solidFill>
                <a:latin typeface="Calibri"/>
              </a:rPr>
              <a:t>Electrolyser</a:t>
            </a:r>
          </a:p>
        </p:txBody>
      </p:sp>
      <p:sp>
        <p:nvSpPr>
          <p:cNvPr id="16" name="Trapezoid 15"/>
          <p:cNvSpPr/>
          <p:nvPr/>
        </p:nvSpPr>
        <p:spPr>
          <a:xfrm rot="5400000">
            <a:off x="4368006" y="2755107"/>
            <a:ext cx="504825" cy="569912"/>
          </a:xfrm>
          <a:prstGeom prst="trapezoid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rapezoid 16"/>
          <p:cNvSpPr/>
          <p:nvPr/>
        </p:nvSpPr>
        <p:spPr>
          <a:xfrm rot="16200000">
            <a:off x="5653881" y="2755107"/>
            <a:ext cx="695325" cy="623888"/>
          </a:xfrm>
          <a:prstGeom prst="trapezoid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705600" y="2855913"/>
            <a:ext cx="574675" cy="43656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kern="0" dirty="0">
                <a:solidFill>
                  <a:prstClr val="white"/>
                </a:solidFill>
                <a:latin typeface="Calibri"/>
              </a:rPr>
              <a:t>G</a:t>
            </a:r>
          </a:p>
        </p:txBody>
      </p:sp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2182813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5" name="Gerade Verbindung mit Pfeil 19"/>
          <p:cNvCxnSpPr>
            <a:cxnSpLocks noChangeShapeType="1"/>
            <a:endCxn id="15" idx="1"/>
          </p:cNvCxnSpPr>
          <p:nvPr/>
        </p:nvCxnSpPr>
        <p:spPr bwMode="auto">
          <a:xfrm>
            <a:off x="1881188" y="3040063"/>
            <a:ext cx="617537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1700213" y="2738438"/>
            <a:ext cx="7985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Electricity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397" name="Gerade Verbindung mit Pfeil 21"/>
          <p:cNvCxnSpPr>
            <a:cxnSpLocks noChangeShapeType="1"/>
            <a:stCxn id="15" idx="3"/>
            <a:endCxn id="16" idx="2"/>
          </p:cNvCxnSpPr>
          <p:nvPr/>
        </p:nvCxnSpPr>
        <p:spPr bwMode="auto">
          <a:xfrm>
            <a:off x="3795713" y="3040063"/>
            <a:ext cx="539750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3898900" y="2692400"/>
            <a:ext cx="3333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106863" y="2400300"/>
            <a:ext cx="93662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Compressor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416550" y="2397125"/>
            <a:ext cx="11699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Combined</a:t>
            </a:r>
            <a:r>
              <a:rPr lang="de-AT" sz="12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cycle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029450" y="2647950"/>
            <a:ext cx="80010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err="1">
                <a:solidFill>
                  <a:prstClr val="black"/>
                </a:solidFill>
                <a:latin typeface="Calibri"/>
              </a:rPr>
              <a:t>Electricity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402" name="Gerade Verbindung mit Pfeil 26"/>
          <p:cNvCxnSpPr>
            <a:cxnSpLocks noChangeShapeType="1"/>
            <a:stCxn id="18" idx="6"/>
          </p:cNvCxnSpPr>
          <p:nvPr/>
        </p:nvCxnSpPr>
        <p:spPr bwMode="auto">
          <a:xfrm flipV="1">
            <a:off x="7280275" y="3073400"/>
            <a:ext cx="433388" cy="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bgerundetes Rechteck 27"/>
          <p:cNvSpPr/>
          <p:nvPr/>
        </p:nvSpPr>
        <p:spPr>
          <a:xfrm>
            <a:off x="4360863" y="3797300"/>
            <a:ext cx="1911350" cy="633413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kern="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de-AT" kern="0" dirty="0">
                <a:solidFill>
                  <a:prstClr val="black"/>
                </a:solidFill>
                <a:latin typeface="Calibri"/>
              </a:rPr>
              <a:t>-Storage</a:t>
            </a:r>
          </a:p>
        </p:txBody>
      </p:sp>
      <p:cxnSp>
        <p:nvCxnSpPr>
          <p:cNvPr id="16404" name="Gerade Verbindung mit Pfeil 28"/>
          <p:cNvCxnSpPr>
            <a:cxnSpLocks noChangeShapeType="1"/>
            <a:stCxn id="16" idx="3"/>
          </p:cNvCxnSpPr>
          <p:nvPr/>
        </p:nvCxnSpPr>
        <p:spPr bwMode="auto">
          <a:xfrm>
            <a:off x="4619625" y="3228975"/>
            <a:ext cx="0" cy="5683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Gerade Verbindung mit Pfeil 29"/>
          <p:cNvCxnSpPr>
            <a:cxnSpLocks noChangeShapeType="1"/>
            <a:endCxn id="17" idx="1"/>
          </p:cNvCxnSpPr>
          <p:nvPr/>
        </p:nvCxnSpPr>
        <p:spPr bwMode="auto">
          <a:xfrm flipV="1">
            <a:off x="6000750" y="3336925"/>
            <a:ext cx="0" cy="488950"/>
          </a:xfrm>
          <a:prstGeom prst="straightConnector1">
            <a:avLst/>
          </a:prstGeom>
          <a:noFill/>
          <a:ln w="3810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4170363" y="3414713"/>
            <a:ext cx="3317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107113" y="3459163"/>
            <a:ext cx="3317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>
                <a:solidFill>
                  <a:prstClr val="black"/>
                </a:solidFill>
                <a:latin typeface="Calibri"/>
              </a:rPr>
              <a:t>H</a:t>
            </a:r>
            <a:r>
              <a:rPr lang="de-AT" sz="1200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16408" name="Gerade Verbindung 32"/>
          <p:cNvCxnSpPr>
            <a:cxnSpLocks noChangeShapeType="1"/>
            <a:stCxn id="17" idx="2"/>
            <a:endCxn id="18" idx="2"/>
          </p:cNvCxnSpPr>
          <p:nvPr/>
        </p:nvCxnSpPr>
        <p:spPr bwMode="auto">
          <a:xfrm>
            <a:off x="6313488" y="3067050"/>
            <a:ext cx="392112" cy="635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feld 33"/>
          <p:cNvSpPr txBox="1"/>
          <p:nvPr/>
        </p:nvSpPr>
        <p:spPr>
          <a:xfrm>
            <a:off x="2605088" y="2479675"/>
            <a:ext cx="9191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=60-70%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133850" y="2160588"/>
            <a:ext cx="7223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 ≈90%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127750" y="2170113"/>
            <a:ext cx="9175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=50-60%</a:t>
            </a:r>
          </a:p>
        </p:txBody>
      </p:sp>
      <p:sp>
        <p:nvSpPr>
          <p:cNvPr id="37" name="Geschweifte Klammer links 36"/>
          <p:cNvSpPr/>
          <p:nvPr/>
        </p:nvSpPr>
        <p:spPr>
          <a:xfrm rot="16200000" flipH="1">
            <a:off x="4542632" y="-342107"/>
            <a:ext cx="508000" cy="4824413"/>
          </a:xfrm>
          <a:prstGeom prst="leftBrace">
            <a:avLst>
              <a:gd name="adj1" fmla="val 8333"/>
              <a:gd name="adj2" fmla="val 49498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335463" y="1509713"/>
            <a:ext cx="919162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kern="0" dirty="0">
                <a:solidFill>
                  <a:srgbClr val="4F81BD"/>
                </a:solidFill>
                <a:latin typeface="Calibri"/>
              </a:rPr>
              <a:t>η</a:t>
            </a:r>
            <a:r>
              <a:rPr lang="de-AT" sz="1400" kern="0" dirty="0">
                <a:solidFill>
                  <a:srgbClr val="4F81BD"/>
                </a:solidFill>
                <a:latin typeface="Calibri"/>
              </a:rPr>
              <a:t>=27-38%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676775"/>
            <a:ext cx="1649413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4813300"/>
            <a:ext cx="13033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/>
          <p:cNvCxnSpPr>
            <a:cxnSpLocks noChangeShapeType="1"/>
          </p:cNvCxnSpPr>
          <p:nvPr/>
        </p:nvCxnSpPr>
        <p:spPr bwMode="auto">
          <a:xfrm>
            <a:off x="2100263" y="3067050"/>
            <a:ext cx="0" cy="174625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erade Verbindung mit Pfeil 9"/>
          <p:cNvCxnSpPr>
            <a:cxnSpLocks noChangeShapeType="1"/>
            <a:stCxn id="28" idx="2"/>
          </p:cNvCxnSpPr>
          <p:nvPr/>
        </p:nvCxnSpPr>
        <p:spPr bwMode="auto">
          <a:xfrm>
            <a:off x="5316538" y="4430713"/>
            <a:ext cx="0" cy="3190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4732338"/>
            <a:ext cx="1720850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Gerade Verbindung mit Pfeil 11"/>
          <p:cNvCxnSpPr>
            <a:cxnSpLocks noChangeShapeType="1"/>
          </p:cNvCxnSpPr>
          <p:nvPr/>
        </p:nvCxnSpPr>
        <p:spPr bwMode="auto">
          <a:xfrm>
            <a:off x="7429500" y="3073400"/>
            <a:ext cx="0" cy="174625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5134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468313" y="27813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-term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DE" altLang="de-DE" sz="32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endParaRPr lang="de-DE" altLang="de-DE" sz="3200" b="1" i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81075"/>
            <a:ext cx="838993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98513" y="206375"/>
            <a:ext cx="6731000" cy="1169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i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Storage costs optimistic 2010 - 2050</a:t>
            </a:r>
            <a:br>
              <a:rPr lang="en-US" sz="2600" b="1" i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</a:br>
            <a:r>
              <a:rPr lang="en-US" sz="2600" b="1" i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(Electricity costs = 0, T=1800 hours/year)</a:t>
            </a:r>
          </a:p>
          <a:p>
            <a:pPr>
              <a:defRPr/>
            </a:pPr>
            <a:endParaRPr lang="de-AT" dirty="0">
              <a:latin typeface="Arial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1187450" y="4076700"/>
            <a:ext cx="7200900" cy="1152525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164013" y="4797425"/>
            <a:ext cx="414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 sz="2800" b="1">
                <a:solidFill>
                  <a:srgbClr val="FF0000"/>
                </a:solidFill>
                <a:cs typeface="Arial" pitchFamily="34" charset="0"/>
              </a:rPr>
              <a:t>Electricity price spread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198813" y="1628775"/>
            <a:ext cx="1644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 sz="2800" b="1">
                <a:solidFill>
                  <a:srgbClr val="CC6600"/>
                </a:solidFill>
                <a:cs typeface="Arial" pitchFamily="34" charset="0"/>
              </a:rPr>
              <a:t>Methane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459038" y="3500438"/>
            <a:ext cx="367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 sz="2800" b="1">
                <a:solidFill>
                  <a:srgbClr val="0070C0"/>
                </a:solidFill>
                <a:cs typeface="Arial" pitchFamily="34" charset="0"/>
              </a:rPr>
              <a:t>Pumped Hydro year 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2428875" y="2492375"/>
            <a:ext cx="186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de-DE" sz="2800" b="1">
                <a:solidFill>
                  <a:srgbClr val="00CC00"/>
                </a:solidFill>
                <a:cs typeface="Arial" pitchFamily="34" charset="0"/>
              </a:rPr>
              <a:t>Hydrogen</a:t>
            </a:r>
          </a:p>
        </p:txBody>
      </p:sp>
    </p:spTree>
    <p:extLst>
      <p:ext uri="{BB962C8B-B14F-4D97-AF65-F5344CB8AC3E}">
        <p14:creationId xmlns:p14="http://schemas.microsoft.com/office/powerpoint/2010/main" val="3914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556206" y="86611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ANNEX: SUPPLY SECURITY AND 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DIMENSIONS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1859" y="1930387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/>
              <a:t>Historical </a:t>
            </a:r>
            <a:r>
              <a:rPr lang="de-DE" sz="3200" b="1" dirty="0" smtClean="0"/>
              <a:t>(anachronistic) definition:</a:t>
            </a:r>
          </a:p>
          <a:p>
            <a:pPr algn="ctr">
              <a:buFont typeface="Wingdings" pitchFamily="2" charset="2"/>
              <a:buNone/>
            </a:pPr>
            <a:endParaRPr lang="de-DE" sz="3200" b="1" dirty="0" smtClean="0"/>
          </a:p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At every point-of-time every demand </a:t>
            </a:r>
          </a:p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has to be met regardless of the costs! </a:t>
            </a:r>
            <a:endParaRPr lang="de-DE" sz="3200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431" y="4437112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(Note:</a:t>
            </a:r>
          </a:p>
          <a:p>
            <a:pPr algn="ctr">
              <a:buFont typeface="Wingdings" pitchFamily="2" charset="2"/>
              <a:buNone/>
            </a:pPr>
            <a:r>
              <a:rPr lang="de-DE" sz="3200" b="1" smtClean="0">
                <a:solidFill>
                  <a:srgbClr val="FF0000"/>
                </a:solidFill>
              </a:rPr>
              <a:t>Supply security is an energy economic term!</a:t>
            </a:r>
            <a:r>
              <a:rPr lang="de-DE" sz="3200" b="1" dirty="0" smtClean="0">
                <a:solidFill>
                  <a:srgbClr val="FF0000"/>
                </a:solidFill>
              </a:rPr>
              <a:t/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Supply security = system reliability!)</a:t>
            </a:r>
            <a:endParaRPr lang="de-DE" sz="3200" b="1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4319972" y="5615880"/>
            <a:ext cx="72008" cy="432048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139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55575" y="6087740"/>
            <a:ext cx="8078653" cy="555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194466" y="6180236"/>
            <a:ext cx="639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/>
              <a:t>MW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 flipV="1">
            <a:off x="755576" y="1318996"/>
            <a:ext cx="6350" cy="477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-5400000">
            <a:off x="-1068831" y="3050754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/>
              <a:t>Costs,Price 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7524328" y="1253681"/>
            <a:ext cx="0" cy="5055206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300192" y="1311150"/>
            <a:ext cx="1070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b="1" dirty="0" smtClean="0">
                <a:solidFill>
                  <a:srgbClr val="0000FF"/>
                </a:solidFill>
              </a:rPr>
              <a:t>D</a:t>
            </a:r>
            <a:r>
              <a:rPr lang="de-DE" sz="3200" b="1" baseline="-25000" dirty="0" smtClean="0">
                <a:solidFill>
                  <a:srgbClr val="0000FF"/>
                </a:solidFill>
              </a:rPr>
              <a:t>t_SS</a:t>
            </a:r>
            <a:endParaRPr lang="de-DE" sz="3200" b="1" baseline="-25000" dirty="0">
              <a:solidFill>
                <a:srgbClr val="0000FF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61925" y="3933055"/>
            <a:ext cx="7387571" cy="1613673"/>
          </a:xfrm>
          <a:custGeom>
            <a:avLst/>
            <a:gdLst>
              <a:gd name="connsiteX0" fmla="*/ 0 w 6955971"/>
              <a:gd name="connsiteY0" fmla="*/ 4332515 h 4332515"/>
              <a:gd name="connsiteX1" fmla="*/ 4963886 w 6955971"/>
              <a:gd name="connsiteY1" fmla="*/ 3548743 h 4332515"/>
              <a:gd name="connsiteX2" fmla="*/ 6955971 w 6955971"/>
              <a:gd name="connsiteY2" fmla="*/ 0 h 43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5971" h="4332515">
                <a:moveTo>
                  <a:pt x="0" y="4332515"/>
                </a:moveTo>
                <a:cubicBezTo>
                  <a:pt x="1902279" y="4301672"/>
                  <a:pt x="3804558" y="4270829"/>
                  <a:pt x="4963886" y="3548743"/>
                </a:cubicBezTo>
                <a:cubicBezTo>
                  <a:pt x="6123214" y="2826657"/>
                  <a:pt x="6539592" y="1413328"/>
                  <a:pt x="6955971" y="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1520" y="70520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HISTORICAL SUPPLY 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SECURITY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756887" y="4104658"/>
            <a:ext cx="2538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sz="2400" b="1" dirty="0" smtClean="0">
                <a:solidFill>
                  <a:srgbClr val="FF0000"/>
                </a:solidFill>
              </a:rPr>
              <a:t>Supply curve</a:t>
            </a:r>
            <a:r>
              <a:rPr lang="de-DE" sz="2400" b="1" dirty="0"/>
              <a:t> </a:t>
            </a:r>
            <a:r>
              <a:rPr lang="de-DE" sz="2400" b="1" dirty="0">
                <a:solidFill>
                  <a:srgbClr val="FF0000"/>
                </a:solidFill>
              </a:rPr>
              <a:t>S</a:t>
            </a:r>
            <a:r>
              <a:rPr lang="de-DE" sz="2400" b="1" baseline="-25000" dirty="0">
                <a:solidFill>
                  <a:srgbClr val="FF0000"/>
                </a:solidFill>
              </a:rPr>
              <a:t>t_SS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br>
              <a:rPr lang="de-DE" sz="2400" b="1" dirty="0" smtClean="0">
                <a:solidFill>
                  <a:srgbClr val="FF0000"/>
                </a:solidFill>
              </a:rPr>
            </a:br>
            <a:endParaRPr lang="de-DE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10722" y="6295406"/>
            <a:ext cx="75387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b="1" dirty="0" smtClean="0">
                <a:solidFill>
                  <a:srgbClr val="0000FF"/>
                </a:solidFill>
              </a:rPr>
              <a:t>D</a:t>
            </a:r>
            <a:r>
              <a:rPr lang="de-DE" sz="3200" b="1" baseline="-25000" dirty="0" smtClean="0">
                <a:solidFill>
                  <a:srgbClr val="0000FF"/>
                </a:solidFill>
              </a:rPr>
              <a:t>t_SS</a:t>
            </a:r>
            <a:r>
              <a:rPr lang="de-DE" sz="2400" b="1" dirty="0" smtClean="0">
                <a:solidFill>
                  <a:srgbClr val="0000FF"/>
                </a:solidFill>
              </a:rPr>
              <a:t>.....Maximal observed or forecasted demand</a:t>
            </a:r>
            <a:endParaRPr lang="de-DE" sz="24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80738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de-DE" b="1" dirty="0" smtClean="0">
                <a:solidFill>
                  <a:schemeClr val="tx1"/>
                </a:solidFill>
              </a:rPr>
              <a:t>Conditions:</a:t>
            </a:r>
          </a:p>
          <a:p>
            <a:pPr algn="ctr">
              <a:buFont typeface="Wingdings" pitchFamily="2" charset="2"/>
              <a:buNone/>
            </a:pPr>
            <a:r>
              <a:rPr lang="de-DE" b="1" dirty="0" smtClean="0">
                <a:solidFill>
                  <a:schemeClr val="tx1"/>
                </a:solidFill>
              </a:rPr>
              <a:t> </a:t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S</a:t>
            </a:r>
            <a:r>
              <a:rPr lang="de-DE" sz="3600" b="1" baseline="-25000" dirty="0" smtClean="0">
                <a:solidFill>
                  <a:schemeClr val="tx1"/>
                </a:solidFill>
              </a:rPr>
              <a:t>t_SS</a:t>
            </a:r>
            <a:r>
              <a:rPr lang="de-DE" b="1" dirty="0" smtClean="0">
                <a:solidFill>
                  <a:schemeClr val="tx1"/>
                </a:solidFill>
              </a:rPr>
              <a:t>  &gt;  D</a:t>
            </a:r>
            <a:r>
              <a:rPr lang="de-DE" sz="3600" b="1" baseline="-25000" dirty="0" smtClean="0">
                <a:solidFill>
                  <a:schemeClr val="tx1"/>
                </a:solidFill>
              </a:rPr>
              <a:t>t_SS</a:t>
            </a:r>
          </a:p>
          <a:p>
            <a:pPr algn="ctr">
              <a:buFont typeface="Wingdings" pitchFamily="2" charset="2"/>
              <a:buNone/>
            </a:pPr>
            <a:endParaRPr lang="de-DE" sz="3600" b="1" baseline="-250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DE" b="1" dirty="0" smtClean="0">
                <a:solidFill>
                  <a:schemeClr val="tx1"/>
                </a:solidFill>
              </a:rPr>
              <a:t>P</a:t>
            </a:r>
            <a:r>
              <a:rPr lang="de-DE" sz="3600" b="1" baseline="-25000" dirty="0" smtClean="0">
                <a:solidFill>
                  <a:schemeClr val="tx1"/>
                </a:solidFill>
              </a:rPr>
              <a:t>t   </a:t>
            </a:r>
            <a:r>
              <a:rPr lang="de-DE" b="1" dirty="0">
                <a:solidFill>
                  <a:schemeClr val="tx1"/>
                </a:solidFill>
              </a:rPr>
              <a:t>= </a:t>
            </a:r>
            <a:r>
              <a:rPr lang="de-DE" b="1" dirty="0" smtClean="0">
                <a:solidFill>
                  <a:schemeClr val="tx1"/>
                </a:solidFill>
              </a:rPr>
              <a:t>Average costs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61927" y="1253681"/>
            <a:ext cx="7194449" cy="4279526"/>
          </a:xfrm>
          <a:custGeom>
            <a:avLst/>
            <a:gdLst>
              <a:gd name="connsiteX0" fmla="*/ 0 w 6955971"/>
              <a:gd name="connsiteY0" fmla="*/ 4332515 h 4332515"/>
              <a:gd name="connsiteX1" fmla="*/ 4963886 w 6955971"/>
              <a:gd name="connsiteY1" fmla="*/ 3548743 h 4332515"/>
              <a:gd name="connsiteX2" fmla="*/ 6955971 w 6955971"/>
              <a:gd name="connsiteY2" fmla="*/ 0 h 43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5971" h="4332515">
                <a:moveTo>
                  <a:pt x="0" y="4332515"/>
                </a:moveTo>
                <a:cubicBezTo>
                  <a:pt x="1902279" y="4301672"/>
                  <a:pt x="3804558" y="4270829"/>
                  <a:pt x="4963886" y="3548743"/>
                </a:cubicBezTo>
                <a:cubicBezTo>
                  <a:pt x="6123214" y="2826657"/>
                  <a:pt x="6539592" y="1413328"/>
                  <a:pt x="6955971" y="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761927" y="1750447"/>
            <a:ext cx="7752420" cy="3782760"/>
          </a:xfrm>
          <a:custGeom>
            <a:avLst/>
            <a:gdLst>
              <a:gd name="connsiteX0" fmla="*/ 0 w 6955971"/>
              <a:gd name="connsiteY0" fmla="*/ 4332515 h 4332515"/>
              <a:gd name="connsiteX1" fmla="*/ 4963886 w 6955971"/>
              <a:gd name="connsiteY1" fmla="*/ 3548743 h 4332515"/>
              <a:gd name="connsiteX2" fmla="*/ 6955971 w 6955971"/>
              <a:gd name="connsiteY2" fmla="*/ 0 h 43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5971" h="4332515">
                <a:moveTo>
                  <a:pt x="0" y="4332515"/>
                </a:moveTo>
                <a:cubicBezTo>
                  <a:pt x="1902279" y="4301672"/>
                  <a:pt x="3804558" y="4270829"/>
                  <a:pt x="4963886" y="3548743"/>
                </a:cubicBezTo>
                <a:cubicBezTo>
                  <a:pt x="6123214" y="2826657"/>
                  <a:pt x="6539592" y="1413328"/>
                  <a:pt x="6955971" y="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" grpId="0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50900" y="6478588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850900" y="1846263"/>
            <a:ext cx="31750" cy="46323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5400000">
            <a:off x="-920749" y="3355975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Costs (EUR/MWh)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35850" y="6478588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 b="1"/>
              <a:t>MWh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-24380" y="358552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3200" b="1" dirty="0" smtClean="0">
                <a:solidFill>
                  <a:srgbClr val="FF0000"/>
                </a:solidFill>
              </a:rPr>
              <a:t>The </a:t>
            </a:r>
            <a:r>
              <a:rPr lang="de-DE" altLang="en-US" sz="4000" b="1" i="1" dirty="0">
                <a:solidFill>
                  <a:srgbClr val="FF0000"/>
                </a:solidFill>
              </a:rPr>
              <a:t>MERIT-ORDER</a:t>
            </a:r>
            <a:br>
              <a:rPr lang="de-DE" altLang="en-US" sz="4000" b="1" i="1" dirty="0">
                <a:solidFill>
                  <a:srgbClr val="FF0000"/>
                </a:solidFill>
              </a:rPr>
            </a:br>
            <a:r>
              <a:rPr lang="de-DE" altLang="en-US" sz="3200" b="1" dirty="0">
                <a:solidFill>
                  <a:srgbClr val="FF0000"/>
                </a:solidFill>
              </a:rPr>
              <a:t> </a:t>
            </a:r>
            <a:r>
              <a:rPr lang="de-DE" altLang="en-US" sz="3200" b="1" dirty="0" err="1" smtClean="0">
                <a:solidFill>
                  <a:srgbClr val="FF0000"/>
                </a:solidFill>
              </a:rPr>
              <a:t>curve</a:t>
            </a:r>
            <a:r>
              <a:rPr lang="de-DE" altLang="en-US" sz="3200" b="1" dirty="0" smtClean="0">
                <a:solidFill>
                  <a:srgbClr val="FF0000"/>
                </a:solidFill>
              </a:rPr>
              <a:t> </a:t>
            </a:r>
            <a:r>
              <a:rPr lang="de-DE" altLang="en-US" sz="3200" b="1" dirty="0" err="1" smtClean="0">
                <a:solidFill>
                  <a:srgbClr val="FF0000"/>
                </a:solidFill>
              </a:rPr>
              <a:t>of</a:t>
            </a:r>
            <a:r>
              <a:rPr lang="de-DE" altLang="en-US" sz="3200" b="1" dirty="0" smtClean="0">
                <a:solidFill>
                  <a:srgbClr val="FF0000"/>
                </a:solidFill>
              </a:rPr>
              <a:t> </a:t>
            </a:r>
            <a:r>
              <a:rPr lang="de-DE" altLang="en-US" sz="3200" b="1" dirty="0" err="1" smtClean="0">
                <a:solidFill>
                  <a:srgbClr val="FF0000"/>
                </a:solidFill>
              </a:rPr>
              <a:t>supply</a:t>
            </a:r>
            <a:r>
              <a:rPr lang="de-DE" altLang="en-US" sz="3200" b="1" dirty="0" smtClean="0">
                <a:solidFill>
                  <a:srgbClr val="FF0000"/>
                </a:solidFill>
              </a:rPr>
              <a:t>  </a:t>
            </a:r>
            <a:r>
              <a:rPr lang="de-DE" altLang="en-US" sz="3600" b="1" dirty="0">
                <a:solidFill>
                  <a:srgbClr val="FF0000"/>
                </a:solidFill>
              </a:rPr>
              <a:t/>
            </a:r>
            <a:br>
              <a:rPr lang="de-DE" altLang="en-US" sz="3600" b="1" dirty="0">
                <a:solidFill>
                  <a:srgbClr val="FF0000"/>
                </a:solidFill>
              </a:rPr>
            </a:br>
            <a:endParaRPr lang="de-DE" altLang="en-US" sz="3600" dirty="0"/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7466013" y="2276475"/>
            <a:ext cx="13128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 dirty="0" err="1"/>
              <a:t>Coal</a:t>
            </a:r>
            <a:r>
              <a:rPr lang="de-AT" altLang="en-US" dirty="0"/>
              <a:t> (</a:t>
            </a:r>
            <a:r>
              <a:rPr lang="de-AT" altLang="en-US" dirty="0" err="1"/>
              <a:t>old</a:t>
            </a:r>
            <a:r>
              <a:rPr lang="de-AT" altLang="en-US" dirty="0"/>
              <a:t>)  </a:t>
            </a:r>
            <a:endParaRPr lang="de-DE" altLang="en-US" dirty="0"/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3173413" y="5257800"/>
            <a:ext cx="9794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Nuclear</a:t>
            </a:r>
            <a:endParaRPr lang="de-DE" altLang="en-US"/>
          </a:p>
        </p:txBody>
      </p:sp>
      <p:sp>
        <p:nvSpPr>
          <p:cNvPr id="15369" name="TextBox 1"/>
          <p:cNvSpPr txBox="1">
            <a:spLocks noChangeArrowheads="1"/>
          </p:cNvSpPr>
          <p:nvPr/>
        </p:nvSpPr>
        <p:spPr bwMode="auto">
          <a:xfrm>
            <a:off x="1279525" y="1266825"/>
            <a:ext cx="672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based on short-term marginal costs (MC)</a:t>
            </a:r>
          </a:p>
        </p:txBody>
      </p:sp>
      <p:sp>
        <p:nvSpPr>
          <p:cNvPr id="15370" name="Freeform 15"/>
          <p:cNvSpPr>
            <a:spLocks/>
          </p:cNvSpPr>
          <p:nvPr/>
        </p:nvSpPr>
        <p:spPr bwMode="auto">
          <a:xfrm>
            <a:off x="850900" y="1931194"/>
            <a:ext cx="6858000" cy="4462462"/>
          </a:xfrm>
          <a:custGeom>
            <a:avLst/>
            <a:gdLst>
              <a:gd name="T0" fmla="*/ 0 w 6858000"/>
              <a:gd name="T1" fmla="*/ 4452257 h 4463143"/>
              <a:gd name="T2" fmla="*/ 1861457 w 6858000"/>
              <a:gd name="T3" fmla="*/ 4463143 h 4463143"/>
              <a:gd name="T4" fmla="*/ 1850571 w 6858000"/>
              <a:gd name="T5" fmla="*/ 3875314 h 4463143"/>
              <a:gd name="T6" fmla="*/ 4343400 w 6858000"/>
              <a:gd name="T7" fmla="*/ 3875314 h 4463143"/>
              <a:gd name="T8" fmla="*/ 4365171 w 6858000"/>
              <a:gd name="T9" fmla="*/ 2133600 h 4463143"/>
              <a:gd name="T10" fmla="*/ 5061857 w 6858000"/>
              <a:gd name="T11" fmla="*/ 2133600 h 4463143"/>
              <a:gd name="T12" fmla="*/ 5061857 w 6858000"/>
              <a:gd name="T13" fmla="*/ 1763485 h 4463143"/>
              <a:gd name="T14" fmla="*/ 5497286 w 6858000"/>
              <a:gd name="T15" fmla="*/ 1763485 h 4463143"/>
              <a:gd name="T16" fmla="*/ 5497286 w 6858000"/>
              <a:gd name="T17" fmla="*/ 1415143 h 4463143"/>
              <a:gd name="T18" fmla="*/ 5856514 w 6858000"/>
              <a:gd name="T19" fmla="*/ 1415143 h 4463143"/>
              <a:gd name="T20" fmla="*/ 5856514 w 6858000"/>
              <a:gd name="T21" fmla="*/ 1251857 h 4463143"/>
              <a:gd name="T22" fmla="*/ 6128657 w 6858000"/>
              <a:gd name="T23" fmla="*/ 1240971 h 4463143"/>
              <a:gd name="T24" fmla="*/ 6128657 w 6858000"/>
              <a:gd name="T25" fmla="*/ 881743 h 4463143"/>
              <a:gd name="T26" fmla="*/ 6477000 w 6858000"/>
              <a:gd name="T27" fmla="*/ 870857 h 4463143"/>
              <a:gd name="T28" fmla="*/ 6477000 w 6858000"/>
              <a:gd name="T29" fmla="*/ 283028 h 4463143"/>
              <a:gd name="T30" fmla="*/ 6858000 w 6858000"/>
              <a:gd name="T31" fmla="*/ 283028 h 4463143"/>
              <a:gd name="T32" fmla="*/ 6858000 w 6858000"/>
              <a:gd name="T33" fmla="*/ 0 h 4463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1011238" y="5886450"/>
            <a:ext cx="14557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Hydro, Wind</a:t>
            </a:r>
            <a:endParaRPr lang="de-DE" altLang="en-US"/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6968332" y="3197678"/>
            <a:ext cx="20685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 dirty="0"/>
              <a:t>Natural gas (</a:t>
            </a:r>
            <a:r>
              <a:rPr lang="de-AT" altLang="en-US" dirty="0" err="1"/>
              <a:t>new</a:t>
            </a:r>
            <a:r>
              <a:rPr lang="de-AT" altLang="en-US" dirty="0"/>
              <a:t>) </a:t>
            </a:r>
            <a:endParaRPr lang="de-DE" altLang="en-US" dirty="0"/>
          </a:p>
        </p:txBody>
      </p:sp>
      <p:sp>
        <p:nvSpPr>
          <p:cNvPr id="15373" name="Text Box 6"/>
          <p:cNvSpPr txBox="1">
            <a:spLocks noChangeArrowheads="1"/>
          </p:cNvSpPr>
          <p:nvPr/>
        </p:nvSpPr>
        <p:spPr bwMode="auto">
          <a:xfrm>
            <a:off x="3490913" y="3122613"/>
            <a:ext cx="25939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>
                <a:solidFill>
                  <a:srgbClr val="FF0000"/>
                </a:solidFill>
              </a:rPr>
              <a:t>Supply curve S: </a:t>
            </a:r>
            <a:br>
              <a:rPr lang="de-DE" altLang="en-US" sz="2400" b="1">
                <a:solidFill>
                  <a:srgbClr val="FF0000"/>
                </a:solidFill>
              </a:rPr>
            </a:br>
            <a:r>
              <a:rPr lang="de-DE" altLang="en-US" sz="2400" b="1">
                <a:solidFill>
                  <a:srgbClr val="FF0000"/>
                </a:solidFill>
              </a:rPr>
              <a:t>marginal costs</a:t>
            </a:r>
            <a:endParaRPr lang="de-DE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122988" y="3728117"/>
            <a:ext cx="21242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 dirty="0" err="1"/>
              <a:t>Coal</a:t>
            </a:r>
            <a:r>
              <a:rPr lang="de-AT" altLang="en-US" dirty="0"/>
              <a:t> </a:t>
            </a:r>
            <a:r>
              <a:rPr lang="de-AT" altLang="en-US" dirty="0" smtClean="0"/>
              <a:t>(</a:t>
            </a:r>
            <a:r>
              <a:rPr lang="de-AT" altLang="en-US" dirty="0" err="1" smtClean="0"/>
              <a:t>new</a:t>
            </a:r>
            <a:r>
              <a:rPr lang="de-AT" altLang="en-US" dirty="0" smtClean="0"/>
              <a:t>)  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815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569" y="1124744"/>
            <a:ext cx="91440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/>
              <a:t>Historical </a:t>
            </a:r>
            <a:r>
              <a:rPr lang="de-DE" sz="3200" b="1" dirty="0" smtClean="0"/>
              <a:t>SS + Centralized Capacity Payments (CCP)</a:t>
            </a:r>
            <a:br>
              <a:rPr lang="de-DE" sz="3200" b="1" dirty="0" smtClean="0"/>
            </a:br>
            <a:endParaRPr lang="de-DE" sz="3200" b="1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348880"/>
            <a:ext cx="91440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 =</a:t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>
                <a:solidFill>
                  <a:srgbClr val="FF0000"/>
                </a:solidFill>
              </a:rPr>
              <a:t>New market </a:t>
            </a:r>
            <a:r>
              <a:rPr lang="de-DE" sz="5400" b="1" dirty="0" smtClean="0">
                <a:solidFill>
                  <a:srgbClr val="FF0000"/>
                </a:solidFill>
              </a:rPr>
              <a:t>DESIGN!</a:t>
            </a:r>
            <a:br>
              <a:rPr lang="de-DE" sz="5400" b="1" dirty="0" smtClean="0">
                <a:solidFill>
                  <a:srgbClr val="FF0000"/>
                </a:solidFill>
              </a:rPr>
            </a:br>
            <a:r>
              <a:rPr lang="de-DE" sz="3200" b="1" dirty="0"/>
              <a:t>(=planned economy)</a:t>
            </a:r>
          </a:p>
          <a:p>
            <a:pPr algn="ctr">
              <a:buFont typeface="Wingdings" pitchFamily="2" charset="2"/>
              <a:buNone/>
            </a:pPr>
            <a:r>
              <a:rPr lang="de-DE" sz="3200" b="1" dirty="0" smtClean="0"/>
              <a:t> 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96293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61925" y="5507532"/>
            <a:ext cx="7689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498086" y="5163491"/>
            <a:ext cx="639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/>
              <a:t>MW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 flipV="1">
            <a:off x="755575" y="949256"/>
            <a:ext cx="6351" cy="455827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-5400000">
            <a:off x="-1068831" y="2681014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/>
              <a:t>Costs,Price 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619672" y="1547091"/>
            <a:ext cx="151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b="1" dirty="0" smtClean="0">
                <a:solidFill>
                  <a:srgbClr val="0000FF"/>
                </a:solidFill>
              </a:rPr>
              <a:t>WTP </a:t>
            </a:r>
            <a:endParaRPr lang="de-DE" sz="3200" b="1" baseline="-25000" dirty="0">
              <a:solidFill>
                <a:srgbClr val="0000FF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55577" y="3609482"/>
            <a:ext cx="7200800" cy="1754034"/>
          </a:xfrm>
          <a:custGeom>
            <a:avLst/>
            <a:gdLst>
              <a:gd name="connsiteX0" fmla="*/ 0 w 6955971"/>
              <a:gd name="connsiteY0" fmla="*/ 4332515 h 4332515"/>
              <a:gd name="connsiteX1" fmla="*/ 4963886 w 6955971"/>
              <a:gd name="connsiteY1" fmla="*/ 3548743 h 4332515"/>
              <a:gd name="connsiteX2" fmla="*/ 6955971 w 6955971"/>
              <a:gd name="connsiteY2" fmla="*/ 0 h 43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5971" h="4332515">
                <a:moveTo>
                  <a:pt x="0" y="4332515"/>
                </a:moveTo>
                <a:cubicBezTo>
                  <a:pt x="1902279" y="4301672"/>
                  <a:pt x="3804558" y="4270829"/>
                  <a:pt x="4963886" y="3548743"/>
                </a:cubicBezTo>
                <a:cubicBezTo>
                  <a:pt x="6123214" y="2826657"/>
                  <a:pt x="6539592" y="1413328"/>
                  <a:pt x="6955971" y="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1742" y="111056"/>
            <a:ext cx="806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A  </a:t>
            </a:r>
            <a:r>
              <a:rPr lang="de-DE" sz="5400" b="1" dirty="0" smtClean="0">
                <a:solidFill>
                  <a:srgbClr val="FF0000"/>
                </a:solidFill>
              </a:rPr>
              <a:t>MARKET</a:t>
            </a:r>
            <a:r>
              <a:rPr lang="de-DE" sz="3600" b="1" dirty="0" smtClean="0">
                <a:solidFill>
                  <a:srgbClr val="FF0000"/>
                </a:solidFill>
              </a:rPr>
              <a:t> DESIGN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990600" y="1121603"/>
            <a:ext cx="7141370" cy="4241913"/>
          </a:xfrm>
          <a:custGeom>
            <a:avLst/>
            <a:gdLst>
              <a:gd name="connsiteX0" fmla="*/ 0 w 6923314"/>
              <a:gd name="connsiteY0" fmla="*/ 0 h 4354286"/>
              <a:gd name="connsiteX1" fmla="*/ 2895600 w 6923314"/>
              <a:gd name="connsiteY1" fmla="*/ 3048000 h 4354286"/>
              <a:gd name="connsiteX2" fmla="*/ 6923314 w 6923314"/>
              <a:gd name="connsiteY2" fmla="*/ 4354286 h 43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3314" h="4354286">
                <a:moveTo>
                  <a:pt x="0" y="0"/>
                </a:moveTo>
                <a:cubicBezTo>
                  <a:pt x="870857" y="1161143"/>
                  <a:pt x="1741714" y="2322286"/>
                  <a:pt x="2895600" y="3048000"/>
                </a:cubicBezTo>
                <a:cubicBezTo>
                  <a:pt x="4049486" y="3773714"/>
                  <a:pt x="5486400" y="4064000"/>
                  <a:pt x="6923314" y="4354286"/>
                </a:cubicBezTo>
              </a:path>
            </a:pathLst>
          </a:cu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239376" y="2943159"/>
            <a:ext cx="1898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sz="2400" b="1" dirty="0" smtClean="0">
                <a:solidFill>
                  <a:srgbClr val="FF0000"/>
                </a:solidFill>
              </a:rPr>
              <a:t>MC</a:t>
            </a:r>
            <a:endParaRPr lang="de-DE" sz="3200" b="1" baseline="-250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6236568" y="4321120"/>
            <a:ext cx="0" cy="11471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376763" y="5574239"/>
            <a:ext cx="1719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 smtClean="0">
                <a:solidFill>
                  <a:srgbClr val="0000FF"/>
                </a:solidFill>
              </a:rPr>
              <a:t>MW_Market 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  <a:endParaRPr lang="de-DE" sz="3200" b="1" baseline="-250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755575" y="4931468"/>
            <a:ext cx="705678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61926" y="4163333"/>
            <a:ext cx="36344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600" b="1" dirty="0" smtClean="0"/>
              <a:t>Price: WTP=MC </a:t>
            </a:r>
            <a:endParaRPr lang="de-DE" sz="3600" b="1" baseline="-250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7380312" y="3173992"/>
            <a:ext cx="0" cy="23335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033384" y="5571817"/>
            <a:ext cx="1719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 smtClean="0">
                <a:solidFill>
                  <a:srgbClr val="0000FF"/>
                </a:solidFill>
              </a:rPr>
              <a:t>MW_Current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  <a:endParaRPr lang="de-DE" sz="3200" b="1" baseline="-25000" dirty="0">
              <a:solidFill>
                <a:srgbClr val="0000FF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895823" y="1787883"/>
            <a:ext cx="26814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 smtClean="0">
                <a:solidFill>
                  <a:srgbClr val="0000FF"/>
                </a:solidFill>
              </a:rPr>
              <a:t>At times of lowest WTP costs of supply are highest!!! </a:t>
            </a:r>
            <a:endParaRPr lang="de-DE" sz="3200" b="1" baseline="-250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012160" y="2803546"/>
            <a:ext cx="1368152" cy="20318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55576" y="6309320"/>
            <a:ext cx="90730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b="1" dirty="0" smtClean="0">
                <a:solidFill>
                  <a:srgbClr val="FF0000"/>
                </a:solidFill>
              </a:rPr>
              <a:t>PhD thesis Praktiknjo: A wide range of WTP on the demand-side! </a:t>
            </a:r>
            <a:endParaRPr 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  <p:bldP spid="23" grpId="0"/>
      <p:bldP spid="16" grpId="0"/>
      <p:bldP spid="17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1205036" y="6597352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1205036" y="1427054"/>
            <a:ext cx="31750" cy="517029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-5400000">
            <a:off x="-1069057" y="3180227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/>
              <a:t>Costs,Price 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6880" y="6166802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/>
              <a:t>MWh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440326" name="Text Box 6"/>
          <p:cNvSpPr txBox="1">
            <a:spLocks noChangeArrowheads="1"/>
          </p:cNvSpPr>
          <p:nvPr/>
        </p:nvSpPr>
        <p:spPr bwMode="auto">
          <a:xfrm>
            <a:off x="3811022" y="4443877"/>
            <a:ext cx="128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>
                <a:solidFill>
                  <a:srgbClr val="FF0000"/>
                </a:solidFill>
              </a:rPr>
              <a:t>Supply </a:t>
            </a:r>
            <a:br>
              <a:rPr lang="de-DE" sz="2400" b="1" dirty="0">
                <a:solidFill>
                  <a:srgbClr val="FF0000"/>
                </a:solidFill>
              </a:rPr>
            </a:br>
            <a:r>
              <a:rPr lang="de-DE" sz="2400" b="1" dirty="0" err="1">
                <a:solidFill>
                  <a:srgbClr val="FF0000"/>
                </a:solidFill>
              </a:rPr>
              <a:t>curve</a:t>
            </a:r>
            <a:endParaRPr lang="de-DE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7637455" y="2102128"/>
            <a:ext cx="15346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/>
              <a:t>Demand </a:t>
            </a:r>
            <a:br>
              <a:rPr lang="de-DE" sz="2400" b="1" dirty="0"/>
            </a:br>
            <a:r>
              <a:rPr lang="de-DE" sz="2400" b="1" dirty="0"/>
              <a:t>D</a:t>
            </a:r>
            <a:r>
              <a:rPr lang="de-DE" sz="3200" b="1" baseline="-25000" dirty="0"/>
              <a:t>t2</a:t>
            </a:r>
          </a:p>
        </p:txBody>
      </p:sp>
      <p:sp>
        <p:nvSpPr>
          <p:cNvPr id="440328" name="Line 8"/>
          <p:cNvSpPr>
            <a:spLocks noChangeShapeType="1"/>
          </p:cNvSpPr>
          <p:nvPr/>
        </p:nvSpPr>
        <p:spPr bwMode="auto">
          <a:xfrm flipH="1">
            <a:off x="1220911" y="3836417"/>
            <a:ext cx="4267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1220911" y="3276961"/>
            <a:ext cx="3856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/>
              <a:t>Price  = „System“-marginal costs</a:t>
            </a:r>
            <a:endParaRPr lang="de-DE" sz="2000" dirty="0">
              <a:latin typeface="Times New Roman" pitchFamily="18" charset="0"/>
            </a:endParaRPr>
          </a:p>
        </p:txBody>
      </p:sp>
      <p:sp>
        <p:nvSpPr>
          <p:cNvPr id="440337" name="Line 17"/>
          <p:cNvSpPr>
            <a:spLocks noChangeShapeType="1"/>
          </p:cNvSpPr>
          <p:nvPr/>
        </p:nvSpPr>
        <p:spPr bwMode="auto">
          <a:xfrm>
            <a:off x="7452320" y="1316136"/>
            <a:ext cx="687578" cy="5281215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9" name="Line 19"/>
          <p:cNvSpPr>
            <a:spLocks noChangeShapeType="1"/>
          </p:cNvSpPr>
          <p:nvPr/>
        </p:nvSpPr>
        <p:spPr bwMode="auto">
          <a:xfrm>
            <a:off x="5220072" y="1316137"/>
            <a:ext cx="790824" cy="5266633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0" name="Text Box 20"/>
          <p:cNvSpPr txBox="1">
            <a:spLocks noChangeArrowheads="1"/>
          </p:cNvSpPr>
          <p:nvPr/>
        </p:nvSpPr>
        <p:spPr bwMode="auto">
          <a:xfrm>
            <a:off x="3635293" y="1760964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/>
              <a:t>Demand </a:t>
            </a:r>
            <a:br>
              <a:rPr lang="de-DE" sz="2400" b="1" dirty="0"/>
            </a:br>
            <a:r>
              <a:rPr lang="de-DE" sz="2400" b="1" dirty="0"/>
              <a:t>D</a:t>
            </a:r>
            <a:r>
              <a:rPr lang="de-DE" sz="3200" b="1" baseline="-25000" dirty="0"/>
              <a:t>t1</a:t>
            </a:r>
          </a:p>
        </p:txBody>
      </p:sp>
      <p:sp>
        <p:nvSpPr>
          <p:cNvPr id="440341" name="Text Box 21"/>
          <p:cNvSpPr txBox="1">
            <a:spLocks noChangeArrowheads="1"/>
          </p:cNvSpPr>
          <p:nvPr/>
        </p:nvSpPr>
        <p:spPr bwMode="auto">
          <a:xfrm>
            <a:off x="605755" y="3882971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/>
              <a:t>p</a:t>
            </a:r>
            <a:r>
              <a:rPr lang="de-DE" sz="3200" b="1" baseline="-25000" dirty="0"/>
              <a:t>t1</a:t>
            </a:r>
          </a:p>
        </p:txBody>
      </p:sp>
      <p:sp>
        <p:nvSpPr>
          <p:cNvPr id="440342" name="Line 22"/>
          <p:cNvSpPr>
            <a:spLocks noChangeShapeType="1"/>
          </p:cNvSpPr>
          <p:nvPr/>
        </p:nvSpPr>
        <p:spPr bwMode="auto">
          <a:xfrm flipH="1">
            <a:off x="1309811" y="1676177"/>
            <a:ext cx="6053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3" name="Text Box 23"/>
          <p:cNvSpPr txBox="1">
            <a:spLocks noChangeArrowheads="1"/>
          </p:cNvSpPr>
          <p:nvPr/>
        </p:nvSpPr>
        <p:spPr bwMode="auto">
          <a:xfrm>
            <a:off x="582779" y="1427055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dirty="0"/>
              <a:t>p</a:t>
            </a:r>
            <a:r>
              <a:rPr lang="de-DE" sz="3200" b="1" baseline="-25000" dirty="0"/>
              <a:t>t2</a:t>
            </a:r>
          </a:p>
        </p:txBody>
      </p:sp>
      <p:sp>
        <p:nvSpPr>
          <p:cNvPr id="25" name="Freeform 24"/>
          <p:cNvSpPr/>
          <p:nvPr/>
        </p:nvSpPr>
        <p:spPr>
          <a:xfrm>
            <a:off x="1191039" y="1316137"/>
            <a:ext cx="6533060" cy="5183619"/>
          </a:xfrm>
          <a:custGeom>
            <a:avLst/>
            <a:gdLst>
              <a:gd name="connsiteX0" fmla="*/ 0 w 6858000"/>
              <a:gd name="connsiteY0" fmla="*/ 4452257 h 4463143"/>
              <a:gd name="connsiteX1" fmla="*/ 1861457 w 6858000"/>
              <a:gd name="connsiteY1" fmla="*/ 4463143 h 4463143"/>
              <a:gd name="connsiteX2" fmla="*/ 1850571 w 6858000"/>
              <a:gd name="connsiteY2" fmla="*/ 3875314 h 4463143"/>
              <a:gd name="connsiteX3" fmla="*/ 4343400 w 6858000"/>
              <a:gd name="connsiteY3" fmla="*/ 3875314 h 4463143"/>
              <a:gd name="connsiteX4" fmla="*/ 4365171 w 6858000"/>
              <a:gd name="connsiteY4" fmla="*/ 2133600 h 4463143"/>
              <a:gd name="connsiteX5" fmla="*/ 5061857 w 6858000"/>
              <a:gd name="connsiteY5" fmla="*/ 2133600 h 4463143"/>
              <a:gd name="connsiteX6" fmla="*/ 5061857 w 6858000"/>
              <a:gd name="connsiteY6" fmla="*/ 1763485 h 4463143"/>
              <a:gd name="connsiteX7" fmla="*/ 5497286 w 6858000"/>
              <a:gd name="connsiteY7" fmla="*/ 1763485 h 4463143"/>
              <a:gd name="connsiteX8" fmla="*/ 5497286 w 6858000"/>
              <a:gd name="connsiteY8" fmla="*/ 1415143 h 4463143"/>
              <a:gd name="connsiteX9" fmla="*/ 5856514 w 6858000"/>
              <a:gd name="connsiteY9" fmla="*/ 1415143 h 4463143"/>
              <a:gd name="connsiteX10" fmla="*/ 5856514 w 6858000"/>
              <a:gd name="connsiteY10" fmla="*/ 1251857 h 4463143"/>
              <a:gd name="connsiteX11" fmla="*/ 6128657 w 6858000"/>
              <a:gd name="connsiteY11" fmla="*/ 1240971 h 4463143"/>
              <a:gd name="connsiteX12" fmla="*/ 6128657 w 6858000"/>
              <a:gd name="connsiteY12" fmla="*/ 881743 h 4463143"/>
              <a:gd name="connsiteX13" fmla="*/ 6477000 w 6858000"/>
              <a:gd name="connsiteY13" fmla="*/ 870857 h 4463143"/>
              <a:gd name="connsiteX14" fmla="*/ 6477000 w 6858000"/>
              <a:gd name="connsiteY14" fmla="*/ 283028 h 4463143"/>
              <a:gd name="connsiteX15" fmla="*/ 6858000 w 6858000"/>
              <a:gd name="connsiteY15" fmla="*/ 283028 h 4463143"/>
              <a:gd name="connsiteX16" fmla="*/ 6858000 w 6858000"/>
              <a:gd name="connsiteY16" fmla="*/ 0 h 44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269443" y="5776159"/>
            <a:ext cx="13583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AT" sz="2000" dirty="0" smtClean="0"/>
              <a:t>Hydro, wind  </a:t>
            </a:r>
            <a:endParaRPr lang="de-DE" sz="2000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946049" y="5376049"/>
            <a:ext cx="13583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AT" sz="2000" dirty="0" err="1" smtClean="0"/>
              <a:t>Nuclear</a:t>
            </a:r>
            <a:r>
              <a:rPr lang="de-AT" sz="2000" dirty="0" smtClean="0"/>
              <a:t> </a:t>
            </a:r>
            <a:endParaRPr lang="de-DE" sz="2000" dirty="0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614851" y="1748185"/>
            <a:ext cx="16498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AT" sz="2000" dirty="0" smtClean="0"/>
              <a:t>  e.g</a:t>
            </a:r>
            <a:r>
              <a:rPr lang="de-AT" sz="2000" dirty="0"/>
              <a:t>. Natural</a:t>
            </a:r>
            <a:br>
              <a:rPr lang="de-AT" sz="2000" dirty="0"/>
            </a:br>
            <a:r>
              <a:rPr lang="de-AT" sz="2000" dirty="0"/>
              <a:t> gas new </a:t>
            </a:r>
            <a:endParaRPr lang="de-DE" sz="2000" dirty="0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119611" y="3475398"/>
            <a:ext cx="1210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sz="2000" dirty="0"/>
              <a:t>e.g. </a:t>
            </a:r>
            <a:r>
              <a:rPr lang="de-AT" sz="2000" dirty="0" err="1" smtClean="0"/>
              <a:t>Coal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err="1" smtClean="0"/>
              <a:t>new</a:t>
            </a:r>
            <a:endParaRPr lang="de-DE" sz="2000" dirty="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-128587" y="19050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400" b="1" dirty="0">
                <a:solidFill>
                  <a:srgbClr val="FF0000"/>
                </a:solidFill>
              </a:rPr>
              <a:t>BASIC PRINCIPLE OF COMPETITION: </a:t>
            </a:r>
            <a:br>
              <a:rPr lang="de-DE" altLang="en-US" sz="2400" b="1" dirty="0">
                <a:solidFill>
                  <a:srgbClr val="FF0000"/>
                </a:solidFill>
              </a:rPr>
            </a:br>
            <a:r>
              <a:rPr lang="de-DE" altLang="en-US" sz="2400" b="1" dirty="0">
                <a:solidFill>
                  <a:srgbClr val="FF0000"/>
                </a:solidFill>
              </a:rPr>
              <a:t>PRICE = MARGINAL COSTS</a:t>
            </a:r>
            <a:endParaRPr lang="de-D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825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/>
      <p:bldP spid="440327" grpId="0"/>
      <p:bldP spid="440328" grpId="0" animBg="1"/>
      <p:bldP spid="440333" grpId="0"/>
      <p:bldP spid="440337" grpId="0" animBg="1"/>
      <p:bldP spid="440339" grpId="0" animBg="1"/>
      <p:bldP spid="4403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7" y="1281113"/>
            <a:ext cx="8251775" cy="539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>
            <a:off x="6444208" y="1675940"/>
            <a:ext cx="1008311" cy="2113100"/>
          </a:xfrm>
          <a:prstGeom prst="straightConnector1">
            <a:avLst/>
          </a:prstGeom>
          <a:noFill/>
          <a:ln w="98425" algn="ctr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3350" y="1281113"/>
            <a:ext cx="806608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altLang="de-DE" sz="3200" b="1">
                <a:solidFill>
                  <a:srgbClr val="FF0000"/>
                </a:solidFill>
              </a:rPr>
              <a:t/>
            </a:r>
            <a:br>
              <a:rPr lang="de-DE" altLang="de-DE" sz="3200" b="1">
                <a:solidFill>
                  <a:srgbClr val="FF0000"/>
                </a:solidFill>
              </a:rPr>
            </a:br>
            <a:r>
              <a:rPr lang="de-DE" altLang="de-DE" sz="3200" b="1"/>
              <a:t>AT, DE, FR, CZ, PL </a:t>
            </a:r>
            <a:br>
              <a:rPr lang="de-DE" altLang="de-DE" sz="3200" b="1"/>
            </a:br>
            <a:r>
              <a:rPr lang="de-DE" altLang="de-DE" sz="3200" b="1">
                <a:sym typeface="Wingdings" pitchFamily="2" charset="2"/>
              </a:rPr>
              <a:t> One market! </a:t>
            </a:r>
            <a:endParaRPr lang="de-DE" altLang="de-DE" sz="3200" b="1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829696" y="188640"/>
            <a:ext cx="79216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3200" b="1" dirty="0">
                <a:solidFill>
                  <a:srgbClr val="FF0000"/>
                </a:solidFill>
              </a:rPr>
              <a:t>Development </a:t>
            </a:r>
            <a:r>
              <a:rPr lang="de-DE" altLang="de-DE" sz="3200" b="1" dirty="0" err="1">
                <a:solidFill>
                  <a:srgbClr val="FF0000"/>
                </a:solidFill>
              </a:rPr>
              <a:t>of</a:t>
            </a:r>
            <a:r>
              <a:rPr lang="de-DE" altLang="de-DE" sz="3200" b="1" dirty="0">
                <a:solidFill>
                  <a:srgbClr val="FF0000"/>
                </a:solidFill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</a:rPr>
              <a:t>day-ahead</a:t>
            </a:r>
            <a:r>
              <a:rPr lang="de-DE" altLang="de-DE" sz="3200" b="1" dirty="0">
                <a:solidFill>
                  <a:srgbClr val="FF0000"/>
                </a:solidFill>
              </a:rPr>
              <a:t/>
            </a:r>
            <a:br>
              <a:rPr lang="de-DE" altLang="de-DE" sz="3200" b="1" dirty="0">
                <a:solidFill>
                  <a:srgbClr val="FF0000"/>
                </a:solidFill>
              </a:rPr>
            </a:br>
            <a:r>
              <a:rPr lang="de-DE" altLang="de-DE" sz="3200" b="1" dirty="0">
                <a:solidFill>
                  <a:srgbClr val="FF0000"/>
                </a:solidFill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</a:rPr>
              <a:t>electricity</a:t>
            </a:r>
            <a:r>
              <a:rPr lang="de-DE" altLang="de-DE" sz="3200" b="1" dirty="0">
                <a:solidFill>
                  <a:srgbClr val="FF0000"/>
                </a:solidFill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</a:rPr>
              <a:t>prices</a:t>
            </a:r>
            <a:r>
              <a:rPr lang="de-DE" altLang="de-DE" sz="3200" b="1" dirty="0">
                <a:solidFill>
                  <a:srgbClr val="FF0000"/>
                </a:solidFill>
              </a:rPr>
              <a:t> in Europe per </a:t>
            </a:r>
            <a:r>
              <a:rPr lang="de-DE" altLang="de-DE" sz="3200" b="1" dirty="0" err="1">
                <a:solidFill>
                  <a:srgbClr val="FF0000"/>
                </a:solidFill>
              </a:rPr>
              <a:t>year</a:t>
            </a:r>
            <a:endParaRPr lang="de-DE" altLang="de-DE" sz="3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3"/>
          <p:cNvCxnSpPr>
            <a:cxnSpLocks noChangeShapeType="1"/>
          </p:cNvCxnSpPr>
          <p:nvPr/>
        </p:nvCxnSpPr>
        <p:spPr bwMode="auto">
          <a:xfrm>
            <a:off x="5652120" y="3789040"/>
            <a:ext cx="2952328" cy="1152128"/>
          </a:xfrm>
          <a:prstGeom prst="straightConnector1">
            <a:avLst/>
          </a:prstGeom>
          <a:noFill/>
          <a:ln w="984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241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7950" y="2276475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3600" b="1" dirty="0">
                <a:solidFill>
                  <a:srgbClr val="FF0000"/>
                </a:solidFill>
              </a:rPr>
              <a:t>WHY?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950" y="3645024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3600" b="1" dirty="0" smtClean="0">
                <a:solidFill>
                  <a:srgbClr val="FF0000"/>
                </a:solidFill>
              </a:rPr>
              <a:t>STMC = 0! </a:t>
            </a:r>
            <a:endParaRPr lang="de-DE" altLang="de-D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Bildschirmpräsentation (4:3)</PresentationFormat>
  <Paragraphs>407</Paragraphs>
  <Slides>61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4" baseType="lpstr">
      <vt:lpstr>Standarddesign</vt:lpstr>
      <vt:lpstr>1_Standarddesign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 The costs of storage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Hydrogen: storage and roundtrip  use for electricity generation </vt:lpstr>
      <vt:lpstr>PowerPoint-Präsentation</vt:lpstr>
      <vt:lpstr>Hydrogen: storage and fuel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-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reinhard</dc:creator>
  <cp:lastModifiedBy>haas</cp:lastModifiedBy>
  <cp:revision>164</cp:revision>
  <cp:lastPrinted>2015-06-29T15:48:12Z</cp:lastPrinted>
  <dcterms:created xsi:type="dcterms:W3CDTF">2006-09-29T07:29:46Z</dcterms:created>
  <dcterms:modified xsi:type="dcterms:W3CDTF">2017-05-30T06:13:36Z</dcterms:modified>
</cp:coreProperties>
</file>